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4276" r:id="rId1"/>
  </p:sldMasterIdLst>
  <p:notesMasterIdLst>
    <p:notesMasterId r:id="rId17"/>
  </p:notesMasterIdLst>
  <p:sldIdLst>
    <p:sldId id="256" r:id="rId2"/>
    <p:sldId id="286" r:id="rId3"/>
    <p:sldId id="290" r:id="rId4"/>
    <p:sldId id="287" r:id="rId5"/>
    <p:sldId id="275" r:id="rId6"/>
    <p:sldId id="295" r:id="rId7"/>
    <p:sldId id="267" r:id="rId8"/>
    <p:sldId id="282" r:id="rId9"/>
    <p:sldId id="269" r:id="rId10"/>
    <p:sldId id="292" r:id="rId11"/>
    <p:sldId id="296" r:id="rId12"/>
    <p:sldId id="299" r:id="rId13"/>
    <p:sldId id="298" r:id="rId14"/>
    <p:sldId id="297" r:id="rId15"/>
    <p:sldId id="279" r:id="rId16"/>
  </p:sldIdLst>
  <p:sldSz cx="12192000" cy="6858000"/>
  <p:notesSz cx="7102475" cy="9388475"/>
  <p:embeddedFontLst>
    <p:embeddedFont>
      <p:font typeface="Freestyle Script" panose="030804020302050B0404" pitchFamily="66" charset="0"/>
      <p:regular r:id="rId18"/>
    </p:embeddedFont>
    <p:embeddedFont>
      <p:font typeface="Georgia Pro Black" panose="02040A02050405020203" pitchFamily="18" charset="0"/>
      <p:bold r:id="rId19"/>
      <p:boldItalic r:id="rId20"/>
    </p:embeddedFont>
    <p:embeddedFont>
      <p:font typeface="Georgia Pro Cond" panose="02040506050405020303" pitchFamily="18" charset="0"/>
      <p:regular r:id="rId21"/>
      <p:bold r:id="rId22"/>
      <p:italic r:id="rId23"/>
      <p:boldItalic r:id="rId24"/>
    </p:embeddedFont>
    <p:embeddedFont>
      <p:font typeface="Georgia Pro Cond Semibold" panose="02040706050405020303" pitchFamily="18" charset="0"/>
      <p:bold r:id="rId25"/>
      <p:boldItalic r:id="rId26"/>
    </p:embeddedFont>
    <p:embeddedFont>
      <p:font typeface="Georgia Pro Semibold" panose="02040702050405020303" pitchFamily="18" charset="0"/>
      <p:bold r:id="rId27"/>
      <p:boldItalic r:id="rId28"/>
    </p:embeddedFont>
    <p:embeddedFont>
      <p:font typeface="Trebuchet MS" panose="020B0603020202020204" pitchFamily="34" charset="0"/>
      <p:regular r:id="rId29"/>
      <p:bold r:id="rId30"/>
      <p:italic r:id="rId31"/>
      <p:bold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C9E48B3-A07D-4D2D-92D5-D957A884C3C7}">
          <p14:sldIdLst>
            <p14:sldId id="256"/>
            <p14:sldId id="286"/>
            <p14:sldId id="290"/>
            <p14:sldId id="287"/>
            <p14:sldId id="275"/>
            <p14:sldId id="295"/>
            <p14:sldId id="267"/>
            <p14:sldId id="282"/>
            <p14:sldId id="269"/>
            <p14:sldId id="292"/>
            <p14:sldId id="296"/>
            <p14:sldId id="299"/>
            <p14:sldId id="298"/>
            <p14:sldId id="297"/>
            <p14:sldId id="27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947" userDrawn="1">
          <p15:clr>
            <a:srgbClr val="A4A3A4"/>
          </p15:clr>
        </p15:guide>
        <p15:guide id="4" pos="71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93A"/>
    <a:srgbClr val="A3E7FF"/>
    <a:srgbClr val="3F61A4"/>
    <a:srgbClr val="294993"/>
    <a:srgbClr val="75DBFF"/>
    <a:srgbClr val="25C6FF"/>
    <a:srgbClr val="3C82BE"/>
    <a:srgbClr val="E28102"/>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82" autoAdjust="0"/>
    <p:restoredTop sz="95033" autoAdjust="0"/>
  </p:normalViewPr>
  <p:slideViewPr>
    <p:cSldViewPr snapToGrid="0" showGuides="1">
      <p:cViewPr varScale="1">
        <p:scale>
          <a:sx n="63" d="100"/>
          <a:sy n="63" d="100"/>
        </p:scale>
        <p:origin x="672" y="52"/>
      </p:cViewPr>
      <p:guideLst>
        <p:guide orient="horz" pos="2160"/>
        <p:guide pos="3840"/>
        <p:guide pos="6947"/>
        <p:guide pos="710"/>
      </p:guideLst>
    </p:cSldViewPr>
  </p:slideViewPr>
  <p:outlineViewPr>
    <p:cViewPr>
      <p:scale>
        <a:sx n="33" d="100"/>
        <a:sy n="33" d="100"/>
      </p:scale>
      <p:origin x="0" y="-216"/>
    </p:cViewPr>
  </p:outlineViewPr>
  <p:notesTextViewPr>
    <p:cViewPr>
      <p:scale>
        <a:sx n="3" d="2"/>
        <a:sy n="3" d="2"/>
      </p:scale>
      <p:origin x="0" y="-3344"/>
    </p:cViewPr>
  </p:notesTextViewPr>
  <p:sorterViewPr>
    <p:cViewPr>
      <p:scale>
        <a:sx n="100" d="100"/>
        <a:sy n="100" d="100"/>
      </p:scale>
      <p:origin x="0" y="0"/>
    </p:cViewPr>
  </p:sorterViewPr>
  <p:notesViewPr>
    <p:cSldViewPr snapToGrid="0">
      <p:cViewPr>
        <p:scale>
          <a:sx n="96" d="100"/>
          <a:sy n="96" d="100"/>
        </p:scale>
        <p:origin x="1644" y="-132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77739" cy="471055"/>
          </a:xfrm>
          <a:prstGeom prst="rect">
            <a:avLst/>
          </a:prstGeom>
        </p:spPr>
        <p:txBody>
          <a:bodyPr vert="horz" lIns="94382" tIns="47192" rIns="94382" bIns="47192" rtlCol="0"/>
          <a:lstStyle>
            <a:lvl1pPr algn="l">
              <a:defRPr sz="1200"/>
            </a:lvl1pPr>
          </a:lstStyle>
          <a:p>
            <a:endParaRPr lang="en-US" dirty="0"/>
          </a:p>
        </p:txBody>
      </p:sp>
      <p:sp>
        <p:nvSpPr>
          <p:cNvPr id="3" name="Date Placeholder 2"/>
          <p:cNvSpPr>
            <a:spLocks noGrp="1"/>
          </p:cNvSpPr>
          <p:nvPr>
            <p:ph type="dt" idx="1"/>
          </p:nvPr>
        </p:nvSpPr>
        <p:spPr>
          <a:xfrm>
            <a:off x="4023093" y="3"/>
            <a:ext cx="3077739" cy="471055"/>
          </a:xfrm>
          <a:prstGeom prst="rect">
            <a:avLst/>
          </a:prstGeom>
        </p:spPr>
        <p:txBody>
          <a:bodyPr vert="horz" lIns="94382" tIns="47192" rIns="94382" bIns="47192" rtlCol="0"/>
          <a:lstStyle>
            <a:lvl1pPr algn="r">
              <a:defRPr sz="1200"/>
            </a:lvl1pPr>
          </a:lstStyle>
          <a:p>
            <a:fld id="{82A8439F-F6C0-4E55-8076-A9855E7040CF}" type="datetimeFigureOut">
              <a:rPr lang="en-US" smtClean="0"/>
              <a:t>8/10/2024</a:t>
            </a:fld>
            <a:endParaRPr lang="en-US" dirty="0"/>
          </a:p>
        </p:txBody>
      </p:sp>
      <p:sp>
        <p:nvSpPr>
          <p:cNvPr id="4" name="Slide Image Placeholder 3"/>
          <p:cNvSpPr>
            <a:spLocks noGrp="1" noRot="1" noChangeAspect="1"/>
          </p:cNvSpPr>
          <p:nvPr>
            <p:ph type="sldImg" idx="2"/>
          </p:nvPr>
        </p:nvSpPr>
        <p:spPr>
          <a:xfrm>
            <a:off x="736600" y="1173163"/>
            <a:ext cx="5629275" cy="3167062"/>
          </a:xfrm>
          <a:prstGeom prst="rect">
            <a:avLst/>
          </a:prstGeom>
          <a:noFill/>
          <a:ln w="12700">
            <a:solidFill>
              <a:prstClr val="black"/>
            </a:solidFill>
          </a:ln>
        </p:spPr>
        <p:txBody>
          <a:bodyPr vert="horz" lIns="94382" tIns="47192" rIns="94382" bIns="47192"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382" tIns="47192" rIns="94382" bIns="4719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6"/>
            <a:ext cx="3077739" cy="471053"/>
          </a:xfrm>
          <a:prstGeom prst="rect">
            <a:avLst/>
          </a:prstGeom>
        </p:spPr>
        <p:txBody>
          <a:bodyPr vert="horz" lIns="94382" tIns="47192" rIns="94382" bIns="4719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6"/>
            <a:ext cx="3077739" cy="471053"/>
          </a:xfrm>
          <a:prstGeom prst="rect">
            <a:avLst/>
          </a:prstGeom>
        </p:spPr>
        <p:txBody>
          <a:bodyPr vert="horz" lIns="94382" tIns="47192" rIns="94382" bIns="47192" rtlCol="0" anchor="b"/>
          <a:lstStyle>
            <a:lvl1pPr algn="r">
              <a:defRPr sz="1200"/>
            </a:lvl1pPr>
          </a:lstStyle>
          <a:p>
            <a:fld id="{458A012D-8638-4AE7-9DA1-F59B614BC6ED}" type="slidenum">
              <a:rPr lang="en-US" smtClean="0"/>
              <a:t>‹#›</a:t>
            </a:fld>
            <a:endParaRPr lang="en-US" dirty="0"/>
          </a:p>
        </p:txBody>
      </p:sp>
    </p:spTree>
    <p:extLst>
      <p:ext uri="{BB962C8B-B14F-4D97-AF65-F5344CB8AC3E}">
        <p14:creationId xmlns:p14="http://schemas.microsoft.com/office/powerpoint/2010/main" val="922035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Georgia Pro Cond" panose="02040506050405020303" pitchFamily="18" charset="0"/>
                <a:cs typeface="Arial" panose="020B0604020202020204" pitchFamily="34" charset="0"/>
              </a:rPr>
              <a:t>WELCOME TO THE TRUSTEE WORKSHOP</a:t>
            </a:r>
          </a:p>
        </p:txBody>
      </p:sp>
      <p:sp>
        <p:nvSpPr>
          <p:cNvPr id="4" name="Slide Number Placeholder 3"/>
          <p:cNvSpPr>
            <a:spLocks noGrp="1"/>
          </p:cNvSpPr>
          <p:nvPr>
            <p:ph type="sldNum" sz="quarter" idx="5"/>
          </p:nvPr>
        </p:nvSpPr>
        <p:spPr/>
        <p:txBody>
          <a:bodyPr/>
          <a:lstStyle/>
          <a:p>
            <a:fld id="{5F03CAC0-C5AC-43A4-9C6B-7A9DE928F91E}" type="slidenum">
              <a:rPr lang="zh-CN" altLang="en-US" smtClean="0"/>
              <a:pPr/>
              <a:t>1</a:t>
            </a:fld>
            <a:endParaRPr lang="zh-CN" altLang="en-US"/>
          </a:p>
        </p:txBody>
      </p:sp>
    </p:spTree>
    <p:extLst>
      <p:ext uri="{BB962C8B-B14F-4D97-AF65-F5344CB8AC3E}">
        <p14:creationId xmlns:p14="http://schemas.microsoft.com/office/powerpoint/2010/main" val="992064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217488"/>
            <a:ext cx="5629275" cy="3167062"/>
          </a:xfrm>
        </p:spPr>
      </p:sp>
      <p:sp>
        <p:nvSpPr>
          <p:cNvPr id="3" name="Notes Placeholder 2"/>
          <p:cNvSpPr>
            <a:spLocks noGrp="1"/>
          </p:cNvSpPr>
          <p:nvPr>
            <p:ph type="body" idx="1"/>
          </p:nvPr>
        </p:nvSpPr>
        <p:spPr>
          <a:xfrm>
            <a:off x="158447" y="3384615"/>
            <a:ext cx="6733968" cy="5787009"/>
          </a:xfrm>
        </p:spPr>
        <p:txBody>
          <a:bodyPr/>
          <a:lstStyle/>
          <a:p>
            <a:pPr defTabSz="926233">
              <a:defRPr/>
            </a:pPr>
            <a:r>
              <a:rPr lang="en-US" sz="1600" dirty="0">
                <a:latin typeface="Georgia Pro Cond" panose="02040506050405020303" pitchFamily="18" charset="0"/>
                <a:ea typeface="Calibri" panose="020F0502020204030204" pitchFamily="34" charset="0"/>
                <a:cs typeface="Arial" panose="020B0604020202020204" pitchFamily="34" charset="0"/>
              </a:rPr>
              <a:t>Dues and membership transmittal/summary.  We need to check the dues receipts to the dues transmitted.   To do this, the Trustees will need to check the receipts against the transmittals to ensure dues received were properly processed and the proper dues disbursements transmitted to the Department Treasurer. </a:t>
            </a:r>
            <a:r>
              <a:rPr lang="en-US" sz="1600" b="1" dirty="0">
                <a:solidFill>
                  <a:srgbClr val="FF0000"/>
                </a:solidFill>
                <a:latin typeface="Georgia Pro Cond" panose="02040506050405020303" pitchFamily="18" charset="0"/>
                <a:ea typeface="Calibri" panose="020F0502020204030204" pitchFamily="34" charset="0"/>
                <a:cs typeface="Arial" panose="020B0604020202020204" pitchFamily="34" charset="0"/>
              </a:rPr>
              <a:t>click</a:t>
            </a:r>
            <a:endParaRPr lang="en-US" sz="1600" dirty="0">
              <a:latin typeface="Georgia Pro Cond" panose="02040506050405020303" pitchFamily="18"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58A012D-8638-4AE7-9DA1-F59B614BC6ED}" type="slidenum">
              <a:rPr lang="en-US" smtClean="0"/>
              <a:t>10</a:t>
            </a:fld>
            <a:endParaRPr lang="en-US" dirty="0"/>
          </a:p>
        </p:txBody>
      </p:sp>
    </p:spTree>
    <p:extLst>
      <p:ext uri="{BB962C8B-B14F-4D97-AF65-F5344CB8AC3E}">
        <p14:creationId xmlns:p14="http://schemas.microsoft.com/office/powerpoint/2010/main" val="3471545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168275"/>
            <a:ext cx="5197475" cy="2924175"/>
          </a:xfrm>
        </p:spPr>
      </p:sp>
      <p:sp>
        <p:nvSpPr>
          <p:cNvPr id="3" name="Notes Placeholder 2"/>
          <p:cNvSpPr>
            <a:spLocks noGrp="1"/>
          </p:cNvSpPr>
          <p:nvPr>
            <p:ph type="body" idx="1"/>
          </p:nvPr>
        </p:nvSpPr>
        <p:spPr>
          <a:xfrm>
            <a:off x="259276" y="3105643"/>
            <a:ext cx="6647542" cy="6282834"/>
          </a:xfrm>
        </p:spPr>
        <p:txBody>
          <a:bodyPr/>
          <a:lstStyle/>
          <a:p>
            <a:r>
              <a:rPr lang="en-US" sz="1600" dirty="0">
                <a:latin typeface="Georgia Pro Cond" panose="02040506050405020303" pitchFamily="18" charset="0"/>
                <a:ea typeface="Calibri" panose="020F0502020204030204" pitchFamily="34" charset="0"/>
                <a:cs typeface="Arial" panose="020B0604020202020204" pitchFamily="34" charset="0"/>
              </a:rPr>
              <a:t>Now that we have seen that everything has matched or been accounted for, the audit form can be filled out.  First you need the last audit form to get the Cash Balance last report.  Bring the Cash Balance.  Next you need to add up all the receipts for the quarter in the appropriate fund.  Add all of the disbursements for each fund. Each column should be totaled down. Each line should be added across. Cash Balance last report + receipts since last audit – Disbursements since last audit = cash balance this report. The total balance of all funds should total your bank balance.   If you have savings or any other accounts or investments, you need to enter all receipts/disbursements from these accounts so we will add the interest from our savings statements for the last three months. Add them across. Then add the totals down. Lastly, balance the bank statement at the bottom. It is ok for the treasurer to come with an audit report all filled out.  This can be used to check the trustees.  If there is an error, it narrows down where to look for the error.  If the trustees’ report matches the one prepared by the Treasurer, it is ok to sign the treasurer’s copy because that is probably printed with formulas already added.  </a:t>
            </a:r>
            <a:r>
              <a:rPr lang="en-US" sz="1600" b="1" dirty="0">
                <a:solidFill>
                  <a:srgbClr val="FF0000"/>
                </a:solidFill>
                <a:latin typeface="Georgia Pro Cond" panose="02040506050405020303" pitchFamily="18" charset="0"/>
                <a:ea typeface="Calibri" panose="020F0502020204030204" pitchFamily="34" charset="0"/>
                <a:cs typeface="Arial" panose="020B0604020202020204" pitchFamily="34" charset="0"/>
              </a:rPr>
              <a:t>click</a:t>
            </a:r>
            <a:endParaRPr lang="en-US" sz="1600" dirty="0">
              <a:latin typeface="Georgia Pro Cond" panose="02040506050405020303" pitchFamily="18"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58A012D-8638-4AE7-9DA1-F59B614BC6ED}" type="slidenum">
              <a:rPr lang="en-US" smtClean="0"/>
              <a:t>11</a:t>
            </a:fld>
            <a:endParaRPr lang="en-US" dirty="0"/>
          </a:p>
        </p:txBody>
      </p:sp>
    </p:spTree>
    <p:extLst>
      <p:ext uri="{BB962C8B-B14F-4D97-AF65-F5344CB8AC3E}">
        <p14:creationId xmlns:p14="http://schemas.microsoft.com/office/powerpoint/2010/main" val="836352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Georgia Pro Cond" panose="02040506050405020303" pitchFamily="18" charset="0"/>
              </a:rPr>
              <a:t>When preparing the audit report of the next quarter, the ending balances from the last quarter audit must be entered into the new audit report under the CASH Balance from Last Audit Report</a:t>
            </a:r>
          </a:p>
        </p:txBody>
      </p:sp>
      <p:sp>
        <p:nvSpPr>
          <p:cNvPr id="4" name="Slide Number Placeholder 3"/>
          <p:cNvSpPr>
            <a:spLocks noGrp="1"/>
          </p:cNvSpPr>
          <p:nvPr>
            <p:ph type="sldNum" sz="quarter" idx="5"/>
          </p:nvPr>
        </p:nvSpPr>
        <p:spPr/>
        <p:txBody>
          <a:bodyPr/>
          <a:lstStyle/>
          <a:p>
            <a:fld id="{458A012D-8638-4AE7-9DA1-F59B614BC6ED}" type="slidenum">
              <a:rPr lang="en-US" smtClean="0"/>
              <a:t>12</a:t>
            </a:fld>
            <a:endParaRPr lang="en-US" dirty="0"/>
          </a:p>
        </p:txBody>
      </p:sp>
    </p:spTree>
    <p:extLst>
      <p:ext uri="{BB962C8B-B14F-4D97-AF65-F5344CB8AC3E}">
        <p14:creationId xmlns:p14="http://schemas.microsoft.com/office/powerpoint/2010/main" val="471322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Georgia Pro Cond" panose="02040506050405020303" pitchFamily="18" charset="0"/>
              </a:rPr>
              <a:t>We have added an “APPROVED DATE” to the blank audit report posted on the Department website under Resources/Treasurer or President/Secretary links</a:t>
            </a:r>
          </a:p>
        </p:txBody>
      </p:sp>
      <p:sp>
        <p:nvSpPr>
          <p:cNvPr id="4" name="Slide Number Placeholder 3"/>
          <p:cNvSpPr>
            <a:spLocks noGrp="1"/>
          </p:cNvSpPr>
          <p:nvPr>
            <p:ph type="sldNum" sz="quarter" idx="5"/>
          </p:nvPr>
        </p:nvSpPr>
        <p:spPr/>
        <p:txBody>
          <a:bodyPr/>
          <a:lstStyle/>
          <a:p>
            <a:fld id="{458A012D-8638-4AE7-9DA1-F59B614BC6ED}" type="slidenum">
              <a:rPr lang="en-US" smtClean="0"/>
              <a:t>13</a:t>
            </a:fld>
            <a:endParaRPr lang="en-US" dirty="0"/>
          </a:p>
        </p:txBody>
      </p:sp>
    </p:spTree>
    <p:extLst>
      <p:ext uri="{BB962C8B-B14F-4D97-AF65-F5344CB8AC3E}">
        <p14:creationId xmlns:p14="http://schemas.microsoft.com/office/powerpoint/2010/main" val="1687897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5638" y="228600"/>
            <a:ext cx="6216650" cy="3497263"/>
          </a:xfrm>
        </p:spPr>
      </p:sp>
      <p:sp>
        <p:nvSpPr>
          <p:cNvPr id="3" name="Notes Placeholder 2"/>
          <p:cNvSpPr>
            <a:spLocks noGrp="1"/>
          </p:cNvSpPr>
          <p:nvPr>
            <p:ph type="body" idx="1"/>
          </p:nvPr>
        </p:nvSpPr>
        <p:spPr>
          <a:xfrm>
            <a:off x="473499" y="4115611"/>
            <a:ext cx="6334640" cy="5045379"/>
          </a:xfrm>
        </p:spPr>
        <p:txBody>
          <a:bodyPr/>
          <a:lstStyle/>
          <a:p>
            <a:pPr>
              <a:lnSpc>
                <a:spcPct val="107000"/>
              </a:lnSpc>
              <a:spcAft>
                <a:spcPts val="811"/>
              </a:spcAft>
            </a:pPr>
            <a:r>
              <a:rPr lang="en-US" sz="1600" dirty="0">
                <a:latin typeface="Georgia Pro Cond" panose="02040506050405020303" pitchFamily="18" charset="0"/>
                <a:ea typeface="Calibri" panose="020F0502020204030204" pitchFamily="34" charset="0"/>
                <a:cs typeface="Arial" panose="020B0604020202020204" pitchFamily="34" charset="0"/>
              </a:rPr>
              <a:t>Is that the end of the job?  No, </a:t>
            </a:r>
            <a:r>
              <a:rPr lang="en-US" sz="1600" b="1" dirty="0">
                <a:solidFill>
                  <a:srgbClr val="FF0000"/>
                </a:solidFill>
                <a:latin typeface="Georgia Pro Cond" panose="02040506050405020303" pitchFamily="18" charset="0"/>
                <a:ea typeface="Calibri" panose="020F0502020204030204" pitchFamily="34" charset="0"/>
                <a:cs typeface="Arial" panose="020B0604020202020204" pitchFamily="34" charset="0"/>
              </a:rPr>
              <a:t>click </a:t>
            </a:r>
            <a:r>
              <a:rPr lang="en-US" sz="1600" dirty="0">
                <a:latin typeface="Georgia Pro Cond" panose="02040506050405020303" pitchFamily="18" charset="0"/>
                <a:ea typeface="Calibri" panose="020F0502020204030204" pitchFamily="34" charset="0"/>
                <a:cs typeface="Arial" panose="020B0604020202020204" pitchFamily="34" charset="0"/>
              </a:rPr>
              <a:t>the trustees sign the Audit, </a:t>
            </a:r>
            <a:r>
              <a:rPr lang="en-US" sz="1600" b="1" dirty="0">
                <a:solidFill>
                  <a:srgbClr val="FF0000"/>
                </a:solidFill>
                <a:latin typeface="Georgia Pro Cond" panose="02040506050405020303" pitchFamily="18" charset="0"/>
                <a:ea typeface="Calibri" panose="020F0502020204030204" pitchFamily="34" charset="0"/>
                <a:cs typeface="Arial" panose="020B0604020202020204" pitchFamily="34" charset="0"/>
              </a:rPr>
              <a:t>click</a:t>
            </a:r>
            <a:r>
              <a:rPr lang="en-US" sz="1600" dirty="0">
                <a:latin typeface="Georgia Pro Cond" panose="02040506050405020303" pitchFamily="18" charset="0"/>
                <a:ea typeface="Calibri" panose="020F0502020204030204" pitchFamily="34" charset="0"/>
                <a:cs typeface="Arial" panose="020B0604020202020204" pitchFamily="34" charset="0"/>
              </a:rPr>
              <a:t> they sign the last page of the treasurer’s book, </a:t>
            </a:r>
            <a:r>
              <a:rPr lang="en-US" sz="1600" b="1" dirty="0">
                <a:solidFill>
                  <a:srgbClr val="FF0000"/>
                </a:solidFill>
                <a:latin typeface="Georgia Pro Cond" panose="02040506050405020303" pitchFamily="18" charset="0"/>
                <a:ea typeface="Calibri" panose="020F0502020204030204" pitchFamily="34" charset="0"/>
                <a:cs typeface="Arial" panose="020B0604020202020204" pitchFamily="34" charset="0"/>
              </a:rPr>
              <a:t>click </a:t>
            </a:r>
            <a:r>
              <a:rPr lang="en-US" sz="1600" dirty="0">
                <a:latin typeface="Georgia Pro Cond" panose="02040506050405020303" pitchFamily="18" charset="0"/>
                <a:ea typeface="Calibri" panose="020F0502020204030204" pitchFamily="34" charset="0"/>
                <a:cs typeface="Arial" panose="020B0604020202020204" pitchFamily="34" charset="0"/>
              </a:rPr>
              <a:t>the last page of the secretary’s book, </a:t>
            </a:r>
            <a:r>
              <a:rPr lang="en-US" sz="1600" b="1" dirty="0">
                <a:solidFill>
                  <a:srgbClr val="FF0000"/>
                </a:solidFill>
                <a:latin typeface="Georgia Pro Cond" panose="02040506050405020303" pitchFamily="18" charset="0"/>
                <a:ea typeface="Calibri" panose="020F0502020204030204" pitchFamily="34" charset="0"/>
                <a:cs typeface="Arial" panose="020B0604020202020204" pitchFamily="34" charset="0"/>
              </a:rPr>
              <a:t>click </a:t>
            </a:r>
            <a:r>
              <a:rPr lang="en-US" sz="1600" dirty="0">
                <a:latin typeface="Georgia Pro Cond" panose="02040506050405020303" pitchFamily="18" charset="0"/>
                <a:ea typeface="Calibri" panose="020F0502020204030204" pitchFamily="34" charset="0"/>
                <a:cs typeface="Arial" panose="020B0604020202020204" pitchFamily="34" charset="0"/>
              </a:rPr>
              <a:t>the checkbook where the last check of the period was written, </a:t>
            </a:r>
            <a:r>
              <a:rPr lang="en-US" sz="1600" b="1" dirty="0">
                <a:solidFill>
                  <a:srgbClr val="FF0000"/>
                </a:solidFill>
                <a:latin typeface="Georgia Pro Cond" panose="02040506050405020303" pitchFamily="18" charset="0"/>
                <a:ea typeface="Calibri" panose="020F0502020204030204" pitchFamily="34" charset="0"/>
                <a:cs typeface="Arial" panose="020B0604020202020204" pitchFamily="34" charset="0"/>
              </a:rPr>
              <a:t>click </a:t>
            </a:r>
            <a:r>
              <a:rPr lang="en-US" sz="1600" dirty="0">
                <a:latin typeface="Georgia Pro Cond" panose="02040506050405020303" pitchFamily="18" charset="0"/>
                <a:ea typeface="Calibri" panose="020F0502020204030204" pitchFamily="34" charset="0"/>
                <a:cs typeface="Arial" panose="020B0604020202020204" pitchFamily="34" charset="0"/>
              </a:rPr>
              <a:t>sign deposit book </a:t>
            </a:r>
            <a:r>
              <a:rPr lang="en-US" sz="1600" b="1" dirty="0">
                <a:solidFill>
                  <a:srgbClr val="FF0000"/>
                </a:solidFill>
                <a:latin typeface="Georgia Pro Cond" panose="02040506050405020303" pitchFamily="18" charset="0"/>
                <a:ea typeface="Calibri" panose="020F0502020204030204" pitchFamily="34" charset="0"/>
                <a:cs typeface="Arial" panose="020B0604020202020204" pitchFamily="34" charset="0"/>
              </a:rPr>
              <a:t>click</a:t>
            </a:r>
            <a:r>
              <a:rPr lang="en-US" sz="1600" dirty="0">
                <a:latin typeface="Georgia Pro Cond" panose="02040506050405020303" pitchFamily="18" charset="0"/>
                <a:ea typeface="Calibri" panose="020F0502020204030204" pitchFamily="34" charset="0"/>
                <a:cs typeface="Arial" panose="020B0604020202020204" pitchFamily="34" charset="0"/>
              </a:rPr>
              <a:t> the most recent bank statement, </a:t>
            </a:r>
            <a:r>
              <a:rPr lang="en-US" sz="1600" b="1" dirty="0">
                <a:solidFill>
                  <a:srgbClr val="FF0000"/>
                </a:solidFill>
                <a:latin typeface="Georgia Pro Cond" panose="02040506050405020303" pitchFamily="18" charset="0"/>
                <a:ea typeface="Calibri" panose="020F0502020204030204" pitchFamily="34" charset="0"/>
                <a:cs typeface="Arial" panose="020B0604020202020204" pitchFamily="34" charset="0"/>
              </a:rPr>
              <a:t>click </a:t>
            </a:r>
            <a:r>
              <a:rPr lang="en-US" sz="1600" dirty="0">
                <a:latin typeface="Georgia Pro Cond" panose="02040506050405020303" pitchFamily="18" charset="0"/>
                <a:ea typeface="Calibri" panose="020F0502020204030204" pitchFamily="34" charset="0"/>
                <a:cs typeface="Arial" panose="020B0604020202020204" pitchFamily="34" charset="0"/>
              </a:rPr>
              <a:t>the most recent savings statement if applicable. </a:t>
            </a:r>
            <a:r>
              <a:rPr lang="en-US" sz="1600" b="1" dirty="0">
                <a:solidFill>
                  <a:srgbClr val="FF0000"/>
                </a:solidFill>
                <a:latin typeface="Georgia Pro Cond" panose="02040506050405020303" pitchFamily="18" charset="0"/>
                <a:ea typeface="Calibri" panose="020F0502020204030204" pitchFamily="34" charset="0"/>
                <a:cs typeface="Arial" panose="020B0604020202020204" pitchFamily="34" charset="0"/>
              </a:rPr>
              <a:t>click </a:t>
            </a:r>
            <a:r>
              <a:rPr lang="en-US" sz="1600" dirty="0">
                <a:latin typeface="Georgia Pro Cond" panose="02040506050405020303" pitchFamily="18" charset="0"/>
                <a:ea typeface="Calibri" panose="020F0502020204030204" pitchFamily="34" charset="0"/>
                <a:cs typeface="Arial" panose="020B0604020202020204" pitchFamily="34" charset="0"/>
              </a:rPr>
              <a:t>The Trustees need to initial all pages of the treasurer’s </a:t>
            </a:r>
            <a:r>
              <a:rPr lang="en-US" sz="1600" b="1" dirty="0">
                <a:solidFill>
                  <a:srgbClr val="FF0000"/>
                </a:solidFill>
                <a:latin typeface="Georgia Pro Cond" panose="02040506050405020303" pitchFamily="18" charset="0"/>
                <a:ea typeface="Calibri" panose="020F0502020204030204" pitchFamily="34" charset="0"/>
                <a:cs typeface="Arial" panose="020B0604020202020204" pitchFamily="34" charset="0"/>
              </a:rPr>
              <a:t>click </a:t>
            </a:r>
            <a:r>
              <a:rPr lang="en-US" sz="1600" dirty="0">
                <a:latin typeface="Georgia Pro Cond" panose="02040506050405020303" pitchFamily="18" charset="0"/>
                <a:ea typeface="Calibri" panose="020F0502020204030204" pitchFamily="34" charset="0"/>
                <a:cs typeface="Arial" panose="020B0604020202020204" pitchFamily="34" charset="0"/>
              </a:rPr>
              <a:t>and all pages of the secretary’s books (if they are not in a bound book)</a:t>
            </a:r>
          </a:p>
          <a:p>
            <a:pPr>
              <a:lnSpc>
                <a:spcPct val="107000"/>
              </a:lnSpc>
              <a:spcAft>
                <a:spcPts val="811"/>
              </a:spcAft>
            </a:pPr>
            <a:r>
              <a:rPr lang="en-US" sz="1600" dirty="0">
                <a:latin typeface="Georgia Pro Cond" panose="02040506050405020303" pitchFamily="18" charset="0"/>
                <a:ea typeface="Calibri" panose="020F0502020204030204" pitchFamily="34" charset="0"/>
                <a:cs typeface="Arial" panose="020B0604020202020204" pitchFamily="34" charset="0"/>
              </a:rPr>
              <a:t>The senior trustee is responsible for reading the report at the next meeting. They give a copy to the Secretary and send an approved copy to the Department Treasurer.  Now, the job is done.  </a:t>
            </a:r>
            <a:r>
              <a:rPr lang="en-US" sz="1600" b="1" dirty="0">
                <a:solidFill>
                  <a:srgbClr val="FF0000"/>
                </a:solidFill>
                <a:latin typeface="Georgia Pro Cond" panose="02040506050405020303" pitchFamily="18" charset="0"/>
                <a:ea typeface="Calibri" panose="020F0502020204030204" pitchFamily="34" charset="0"/>
                <a:cs typeface="Arial" panose="020B0604020202020204" pitchFamily="34" charset="0"/>
              </a:rPr>
              <a:t>click</a:t>
            </a:r>
            <a:endParaRPr lang="en-US" sz="1600" dirty="0">
              <a:latin typeface="Georgia Pro Cond" panose="02040506050405020303" pitchFamily="18" charset="0"/>
              <a:ea typeface="Calibri" panose="020F0502020204030204" pitchFamily="34" charset="0"/>
              <a:cs typeface="Arial" panose="020B0604020202020204" pitchFamily="34" charset="0"/>
            </a:endParaRPr>
          </a:p>
          <a:p>
            <a:endParaRPr lang="en-US" sz="1800" dirty="0"/>
          </a:p>
        </p:txBody>
      </p:sp>
      <p:sp>
        <p:nvSpPr>
          <p:cNvPr id="4" name="Slide Number Placeholder 3"/>
          <p:cNvSpPr>
            <a:spLocks noGrp="1"/>
          </p:cNvSpPr>
          <p:nvPr>
            <p:ph type="sldNum" sz="quarter" idx="5"/>
          </p:nvPr>
        </p:nvSpPr>
        <p:spPr/>
        <p:txBody>
          <a:bodyPr/>
          <a:lstStyle/>
          <a:p>
            <a:fld id="{458A012D-8638-4AE7-9DA1-F59B614BC6ED}" type="slidenum">
              <a:rPr lang="en-US" smtClean="0"/>
              <a:t>14</a:t>
            </a:fld>
            <a:endParaRPr lang="en-US" dirty="0"/>
          </a:p>
        </p:txBody>
      </p:sp>
    </p:spTree>
    <p:extLst>
      <p:ext uri="{BB962C8B-B14F-4D97-AF65-F5344CB8AC3E}">
        <p14:creationId xmlns:p14="http://schemas.microsoft.com/office/powerpoint/2010/main" val="1149680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8A012D-8638-4AE7-9DA1-F59B614BC6ED}" type="slidenum">
              <a:rPr lang="en-US" smtClean="0"/>
              <a:t>15</a:t>
            </a:fld>
            <a:endParaRPr lang="en-US" dirty="0"/>
          </a:p>
        </p:txBody>
      </p:sp>
    </p:spTree>
    <p:extLst>
      <p:ext uri="{BB962C8B-B14F-4D97-AF65-F5344CB8AC3E}">
        <p14:creationId xmlns:p14="http://schemas.microsoft.com/office/powerpoint/2010/main" val="129836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Georgia Pro Cond" panose="02040506050405020303" pitchFamily="18" charset="0"/>
                <a:cs typeface="Arial" panose="020B0604020202020204" pitchFamily="34" charset="0"/>
              </a:rPr>
              <a:t>TOPICS WE WILL COVER TODAY ARE…..</a:t>
            </a:r>
          </a:p>
        </p:txBody>
      </p:sp>
      <p:sp>
        <p:nvSpPr>
          <p:cNvPr id="4" name="Slide Number Placeholder 3"/>
          <p:cNvSpPr>
            <a:spLocks noGrp="1"/>
          </p:cNvSpPr>
          <p:nvPr>
            <p:ph type="sldNum" sz="quarter" idx="5"/>
          </p:nvPr>
        </p:nvSpPr>
        <p:spPr/>
        <p:txBody>
          <a:bodyPr/>
          <a:lstStyle/>
          <a:p>
            <a:fld id="{458A012D-8638-4AE7-9DA1-F59B614BC6ED}" type="slidenum">
              <a:rPr lang="en-US" smtClean="0"/>
              <a:t>2</a:t>
            </a:fld>
            <a:endParaRPr lang="en-US" dirty="0"/>
          </a:p>
        </p:txBody>
      </p:sp>
    </p:spTree>
    <p:extLst>
      <p:ext uri="{BB962C8B-B14F-4D97-AF65-F5344CB8AC3E}">
        <p14:creationId xmlns:p14="http://schemas.microsoft.com/office/powerpoint/2010/main" val="3984947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343" indent="-291343">
              <a:buFont typeface="Arial" panose="020B0604020202020204" pitchFamily="34" charset="0"/>
              <a:buChar char="•"/>
            </a:pPr>
            <a:r>
              <a:rPr lang="en-US" sz="1600" dirty="0">
                <a:solidFill>
                  <a:srgbClr val="000000"/>
                </a:solidFill>
                <a:latin typeface="Georgia Pro Cond" panose="02040506050405020303" pitchFamily="18" charset="0"/>
                <a:cs typeface="Arial" panose="020B0604020202020204" pitchFamily="34" charset="0"/>
              </a:rPr>
              <a:t>All Audits are to be completed by the elected Trustees</a:t>
            </a:r>
          </a:p>
          <a:p>
            <a:pPr marL="291343" indent="-291343">
              <a:buFont typeface="Arial" panose="020B0604020202020204" pitchFamily="34" charset="0"/>
              <a:buChar char="•"/>
            </a:pPr>
            <a:r>
              <a:rPr lang="en-US" sz="1600" dirty="0">
                <a:solidFill>
                  <a:srgbClr val="000000"/>
                </a:solidFill>
                <a:latin typeface="Georgia Pro Cond" panose="02040506050405020303" pitchFamily="18" charset="0"/>
                <a:cs typeface="Arial" panose="020B0604020202020204" pitchFamily="34" charset="0"/>
              </a:rPr>
              <a:t>With a minimum of two (2) in attendance. At least one (1) must be an elected Trustee. </a:t>
            </a:r>
          </a:p>
          <a:p>
            <a:pPr marL="291343" indent="-291343">
              <a:buFont typeface="Arial" panose="020B0604020202020204" pitchFamily="34" charset="0"/>
              <a:buChar char="•"/>
            </a:pPr>
            <a:r>
              <a:rPr lang="en-US" sz="1600" dirty="0">
                <a:solidFill>
                  <a:srgbClr val="000000"/>
                </a:solidFill>
                <a:latin typeface="Georgia Pro Cond" panose="02040506050405020303" pitchFamily="18" charset="0"/>
                <a:cs typeface="Arial" panose="020B0604020202020204" pitchFamily="34" charset="0"/>
              </a:rPr>
              <a:t>The President, Secretary, and Treasurer should attend the audit. They are not allowed to perform the audit. </a:t>
            </a:r>
          </a:p>
          <a:p>
            <a:pPr marL="291343" indent="-291343">
              <a:buFont typeface="Arial" panose="020B0604020202020204" pitchFamily="34" charset="0"/>
              <a:buChar char="•"/>
            </a:pPr>
            <a:r>
              <a:rPr lang="en-US" sz="1600" dirty="0">
                <a:solidFill>
                  <a:srgbClr val="000000"/>
                </a:solidFill>
                <a:latin typeface="Georgia Pro Cond" panose="02040506050405020303" pitchFamily="18" charset="0"/>
                <a:cs typeface="Arial" panose="020B0604020202020204" pitchFamily="34" charset="0"/>
              </a:rPr>
              <a:t>A pro tem can be appointed to audit the books under extenuating circumstances.</a:t>
            </a:r>
          </a:p>
          <a:p>
            <a:r>
              <a:rPr lang="en-US" sz="1600" i="1" dirty="0">
                <a:solidFill>
                  <a:srgbClr val="000000"/>
                </a:solidFill>
                <a:latin typeface="Georgia Pro Cond" panose="02040506050405020303" pitchFamily="18" charset="0"/>
                <a:cs typeface="Arial" panose="020B0604020202020204" pitchFamily="34" charset="0"/>
              </a:rPr>
              <a:t>The Auxiliary Officers must make every effort to conduct the audit at time and place that allows all the appropriate Officers to attend. Having an audit on a Monday morning when two of the Trustees work, does not allow them to do their duty as Trustees. </a:t>
            </a:r>
            <a:endParaRPr lang="en-US" sz="1600" dirty="0">
              <a:solidFill>
                <a:srgbClr val="000000"/>
              </a:solidFill>
              <a:latin typeface="Georgia Pro Cond" panose="02040506050405020303" pitchFamily="18" charset="0"/>
              <a:cs typeface="Arial" panose="020B0604020202020204" pitchFamily="34" charset="0"/>
            </a:endParaRPr>
          </a:p>
          <a:p>
            <a:endParaRPr lang="en-US" sz="1600" dirty="0">
              <a:solidFill>
                <a:srgbClr val="000000"/>
              </a:solidFill>
              <a:latin typeface="Georgia Pro Cond" panose="02040506050405020303" pitchFamily="18"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58A012D-8638-4AE7-9DA1-F59B614BC6ED}" type="slidenum">
              <a:rPr lang="en-US" smtClean="0"/>
              <a:t>3</a:t>
            </a:fld>
            <a:endParaRPr lang="en-US" dirty="0"/>
          </a:p>
        </p:txBody>
      </p:sp>
    </p:spTree>
    <p:extLst>
      <p:ext uri="{BB962C8B-B14F-4D97-AF65-F5344CB8AC3E}">
        <p14:creationId xmlns:p14="http://schemas.microsoft.com/office/powerpoint/2010/main" val="3318818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350838"/>
            <a:ext cx="5632450" cy="3168650"/>
          </a:xfrm>
        </p:spPr>
      </p:sp>
      <p:sp>
        <p:nvSpPr>
          <p:cNvPr id="3" name="Notes Placeholder 2"/>
          <p:cNvSpPr>
            <a:spLocks noGrp="1"/>
          </p:cNvSpPr>
          <p:nvPr>
            <p:ph type="body" idx="1"/>
          </p:nvPr>
        </p:nvSpPr>
        <p:spPr>
          <a:xfrm>
            <a:off x="710248" y="3793977"/>
            <a:ext cx="5681980" cy="5366133"/>
          </a:xfrm>
        </p:spPr>
        <p:txBody>
          <a:bodyPr/>
          <a:lstStyle/>
          <a:p>
            <a:pPr algn="l"/>
            <a:r>
              <a:rPr lang="en-US" sz="1600" dirty="0">
                <a:latin typeface="Georgia Pro Cond" panose="02040506050405020303" pitchFamily="18" charset="0"/>
                <a:cs typeface="Arial" panose="020B0604020202020204" pitchFamily="34" charset="0"/>
              </a:rPr>
              <a:t>Per Sections 802 &amp; 804 of the National Bylaws: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Each Auxiliary shall have 3 elected Trustees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When elected as a 3-year Trustee you shall serve a term of 3 years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One Trustee will be elected at the time Officers are elected each year. Trustees DO NOT automatically move up if another Trustee resigns. The Auxiliary will elect a Trustee to fill the vacant spot.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Each Auxiliary and District will have: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A First Year Trustee. (also known as Senior Trustee) will serve as the Chairman of the Trustees.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A Second Year Trustee</a:t>
            </a:r>
            <a:r>
              <a:rPr lang="en-US" sz="1600" b="1" dirty="0">
                <a:solidFill>
                  <a:srgbClr val="FF0000"/>
                </a:solidFill>
                <a:latin typeface="Georgia Pro Cond" panose="02040506050405020303" pitchFamily="18" charset="0"/>
                <a:cs typeface="Arial" panose="020B0604020202020204" pitchFamily="34" charset="0"/>
              </a:rPr>
              <a:t> click</a:t>
            </a:r>
            <a:endParaRPr lang="en-US" sz="1600" dirty="0">
              <a:latin typeface="Georgia Pro Cond" panose="02040506050405020303" pitchFamily="18" charset="0"/>
              <a:cs typeface="Arial" panose="020B0604020202020204" pitchFamily="34" charset="0"/>
            </a:endParaRP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A Third Year Trustee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endParaRPr lang="en-US" sz="1800" dirty="0"/>
          </a:p>
        </p:txBody>
      </p:sp>
      <p:sp>
        <p:nvSpPr>
          <p:cNvPr id="4" name="Slide Number Placeholder 3"/>
          <p:cNvSpPr>
            <a:spLocks noGrp="1"/>
          </p:cNvSpPr>
          <p:nvPr>
            <p:ph type="sldNum" sz="quarter" idx="5"/>
          </p:nvPr>
        </p:nvSpPr>
        <p:spPr/>
        <p:txBody>
          <a:bodyPr/>
          <a:lstStyle/>
          <a:p>
            <a:fld id="{458A012D-8638-4AE7-9DA1-F59B614BC6ED}" type="slidenum">
              <a:rPr lang="en-US" smtClean="0"/>
              <a:t>4</a:t>
            </a:fld>
            <a:endParaRPr lang="en-US" dirty="0"/>
          </a:p>
        </p:txBody>
      </p:sp>
    </p:spTree>
    <p:extLst>
      <p:ext uri="{BB962C8B-B14F-4D97-AF65-F5344CB8AC3E}">
        <p14:creationId xmlns:p14="http://schemas.microsoft.com/office/powerpoint/2010/main" val="3273412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6075" y="271463"/>
            <a:ext cx="4510088" cy="2536825"/>
          </a:xfrm>
        </p:spPr>
      </p:sp>
      <p:sp>
        <p:nvSpPr>
          <p:cNvPr id="3" name="Notes Placeholder 2"/>
          <p:cNvSpPr>
            <a:spLocks noGrp="1"/>
          </p:cNvSpPr>
          <p:nvPr>
            <p:ph type="body" idx="1"/>
          </p:nvPr>
        </p:nvSpPr>
        <p:spPr>
          <a:xfrm>
            <a:off x="268743" y="2808381"/>
            <a:ext cx="6577788" cy="6580096"/>
          </a:xfrm>
        </p:spPr>
        <p:txBody>
          <a:bodyPr/>
          <a:lstStyle/>
          <a:p>
            <a:pPr>
              <a:lnSpc>
                <a:spcPct val="108000"/>
              </a:lnSpc>
            </a:pPr>
            <a:r>
              <a:rPr lang="en-US" sz="1600" dirty="0">
                <a:latin typeface="Georgia Pro Cond" panose="02040506050405020303" pitchFamily="18" charset="0"/>
                <a:cs typeface="Arial" panose="020B0604020202020204" pitchFamily="34" charset="0"/>
              </a:rPr>
              <a:t>Trustees need to know what an audit entails and then they can decide how to complete the task.  The end result of a proper complete audit is the goal and the Trustees can find the method that works for them.  Audits are to be completed no later than the end of the month following the expiration of each quarterly period.</a:t>
            </a:r>
          </a:p>
          <a:p>
            <a:pPr>
              <a:lnSpc>
                <a:spcPct val="108000"/>
              </a:lnSpc>
            </a:pPr>
            <a:r>
              <a:rPr lang="en-US" sz="1600" dirty="0">
                <a:latin typeface="Georgia Pro Cond" panose="02040506050405020303" pitchFamily="18" charset="0"/>
                <a:cs typeface="Arial" panose="020B0604020202020204" pitchFamily="34" charset="0"/>
              </a:rPr>
              <a:t>1</a:t>
            </a:r>
            <a:r>
              <a:rPr lang="en-US" sz="1600" baseline="30000" dirty="0">
                <a:latin typeface="Georgia Pro Cond" panose="02040506050405020303" pitchFamily="18" charset="0"/>
                <a:cs typeface="Arial" panose="020B0604020202020204" pitchFamily="34" charset="0"/>
              </a:rPr>
              <a:t>st</a:t>
            </a:r>
            <a:r>
              <a:rPr lang="en-US" sz="1600" dirty="0">
                <a:latin typeface="Georgia Pro Cond" panose="02040506050405020303" pitchFamily="18" charset="0"/>
                <a:cs typeface="Arial" panose="020B0604020202020204" pitchFamily="34" charset="0"/>
              </a:rPr>
              <a:t> qtr audit is for Jan-Feb-Mar and needs to be completed by April 30</a:t>
            </a:r>
            <a:r>
              <a:rPr lang="en-US" sz="1600" baseline="30000" dirty="0">
                <a:latin typeface="Georgia Pro Cond" panose="02040506050405020303" pitchFamily="18" charset="0"/>
                <a:cs typeface="Arial" panose="020B0604020202020204" pitchFamily="34" charset="0"/>
              </a:rPr>
              <a:t>th</a:t>
            </a:r>
            <a:r>
              <a:rPr lang="en-US" sz="1600" dirty="0">
                <a:latin typeface="Georgia Pro Cond" panose="02040506050405020303" pitchFamily="18" charset="0"/>
                <a:cs typeface="Arial" panose="020B0604020202020204" pitchFamily="34" charset="0"/>
              </a:rPr>
              <a:t> and sent to the Department Treasurer by May 31</a:t>
            </a:r>
            <a:r>
              <a:rPr lang="en-US" sz="1600" baseline="30000" dirty="0">
                <a:latin typeface="Georgia Pro Cond" panose="02040506050405020303" pitchFamily="18" charset="0"/>
                <a:cs typeface="Arial" panose="020B0604020202020204" pitchFamily="34" charset="0"/>
              </a:rPr>
              <a:t>st</a:t>
            </a:r>
            <a:endParaRPr lang="en-US" sz="1600" dirty="0">
              <a:latin typeface="Georgia Pro Cond" panose="02040506050405020303" pitchFamily="18" charset="0"/>
              <a:cs typeface="Arial" panose="020B0604020202020204" pitchFamily="34" charset="0"/>
            </a:endParaRPr>
          </a:p>
          <a:p>
            <a:pPr>
              <a:lnSpc>
                <a:spcPct val="108000"/>
              </a:lnSpc>
            </a:pPr>
            <a:r>
              <a:rPr lang="en-US" sz="1600" dirty="0">
                <a:latin typeface="Georgia Pro Cond" panose="02040506050405020303" pitchFamily="18" charset="0"/>
                <a:cs typeface="Arial" panose="020B0604020202020204" pitchFamily="34" charset="0"/>
              </a:rPr>
              <a:t>2</a:t>
            </a:r>
            <a:r>
              <a:rPr lang="en-US" sz="1600" baseline="30000" dirty="0">
                <a:latin typeface="Georgia Pro Cond" panose="02040506050405020303" pitchFamily="18" charset="0"/>
                <a:cs typeface="Arial" panose="020B0604020202020204" pitchFamily="34" charset="0"/>
              </a:rPr>
              <a:t>nd</a:t>
            </a:r>
            <a:r>
              <a:rPr lang="en-US" sz="1600" dirty="0">
                <a:latin typeface="Georgia Pro Cond" panose="02040506050405020303" pitchFamily="18" charset="0"/>
                <a:cs typeface="Arial" panose="020B0604020202020204" pitchFamily="34" charset="0"/>
              </a:rPr>
              <a:t> qtr audit is for Apr-May-Jun needs to be completed by July 31 and sent to the Department Treasurer by August 31</a:t>
            </a:r>
            <a:r>
              <a:rPr lang="en-US" sz="1600" baseline="30000" dirty="0">
                <a:latin typeface="Georgia Pro Cond" panose="02040506050405020303" pitchFamily="18" charset="0"/>
                <a:cs typeface="Arial" panose="020B0604020202020204" pitchFamily="34" charset="0"/>
              </a:rPr>
              <a:t>st</a:t>
            </a:r>
            <a:endParaRPr lang="en-US" sz="1600" dirty="0">
              <a:latin typeface="Georgia Pro Cond" panose="02040506050405020303" pitchFamily="18" charset="0"/>
              <a:cs typeface="Arial" panose="020B0604020202020204" pitchFamily="34" charset="0"/>
            </a:endParaRPr>
          </a:p>
          <a:p>
            <a:pPr>
              <a:lnSpc>
                <a:spcPct val="108000"/>
              </a:lnSpc>
            </a:pPr>
            <a:r>
              <a:rPr lang="en-US" sz="1600" dirty="0">
                <a:latin typeface="Georgia Pro Cond" panose="02040506050405020303" pitchFamily="18" charset="0"/>
                <a:cs typeface="Arial" panose="020B0604020202020204" pitchFamily="34" charset="0"/>
              </a:rPr>
              <a:t>3</a:t>
            </a:r>
            <a:r>
              <a:rPr lang="en-US" sz="1600" baseline="30000" dirty="0">
                <a:latin typeface="Georgia Pro Cond" panose="02040506050405020303" pitchFamily="18" charset="0"/>
                <a:cs typeface="Arial" panose="020B0604020202020204" pitchFamily="34" charset="0"/>
              </a:rPr>
              <a:t>rd</a:t>
            </a:r>
            <a:r>
              <a:rPr lang="en-US" sz="1600" dirty="0">
                <a:latin typeface="Georgia Pro Cond" panose="02040506050405020303" pitchFamily="18" charset="0"/>
                <a:cs typeface="Arial" panose="020B0604020202020204" pitchFamily="34" charset="0"/>
              </a:rPr>
              <a:t> qtr audit is for Jul-Aug-Sep and needs to be completed by October 31</a:t>
            </a:r>
            <a:r>
              <a:rPr lang="en-US" sz="1600" baseline="30000" dirty="0">
                <a:latin typeface="Georgia Pro Cond" panose="02040506050405020303" pitchFamily="18" charset="0"/>
                <a:cs typeface="Arial" panose="020B0604020202020204" pitchFamily="34" charset="0"/>
              </a:rPr>
              <a:t>st</a:t>
            </a:r>
            <a:r>
              <a:rPr lang="en-US" sz="1600" dirty="0">
                <a:latin typeface="Georgia Pro Cond" panose="02040506050405020303" pitchFamily="18" charset="0"/>
                <a:cs typeface="Arial" panose="020B0604020202020204" pitchFamily="34" charset="0"/>
              </a:rPr>
              <a:t> and sent to the Department Treasurer by November 30</a:t>
            </a:r>
            <a:r>
              <a:rPr lang="en-US" sz="1600" baseline="30000" dirty="0">
                <a:latin typeface="Georgia Pro Cond" panose="02040506050405020303" pitchFamily="18" charset="0"/>
                <a:cs typeface="Arial" panose="020B0604020202020204" pitchFamily="34" charset="0"/>
              </a:rPr>
              <a:t>th</a:t>
            </a:r>
            <a:endParaRPr lang="en-US" sz="1600" dirty="0">
              <a:latin typeface="Georgia Pro Cond" panose="02040506050405020303" pitchFamily="18" charset="0"/>
              <a:cs typeface="Arial" panose="020B0604020202020204" pitchFamily="34" charset="0"/>
            </a:endParaRPr>
          </a:p>
          <a:p>
            <a:pPr>
              <a:lnSpc>
                <a:spcPct val="108000"/>
              </a:lnSpc>
            </a:pPr>
            <a:r>
              <a:rPr lang="en-US" sz="1600" dirty="0">
                <a:latin typeface="Georgia Pro Cond" panose="02040506050405020303" pitchFamily="18" charset="0"/>
                <a:cs typeface="Arial" panose="020B0604020202020204" pitchFamily="34" charset="0"/>
              </a:rPr>
              <a:t>4</a:t>
            </a:r>
            <a:r>
              <a:rPr lang="en-US" sz="1600" baseline="30000" dirty="0">
                <a:latin typeface="Georgia Pro Cond" panose="02040506050405020303" pitchFamily="18" charset="0"/>
                <a:cs typeface="Arial" panose="020B0604020202020204" pitchFamily="34" charset="0"/>
              </a:rPr>
              <a:t>th</a:t>
            </a:r>
            <a:r>
              <a:rPr lang="en-US" sz="1600" dirty="0">
                <a:latin typeface="Georgia Pro Cond" panose="02040506050405020303" pitchFamily="18" charset="0"/>
                <a:cs typeface="Arial" panose="020B0604020202020204" pitchFamily="34" charset="0"/>
              </a:rPr>
              <a:t> qtr audit is for Oct-Nov-Dec and needs to be completed by January 31</a:t>
            </a:r>
            <a:r>
              <a:rPr lang="en-US" sz="1600" baseline="30000" dirty="0">
                <a:latin typeface="Georgia Pro Cond" panose="02040506050405020303" pitchFamily="18" charset="0"/>
                <a:cs typeface="Arial" panose="020B0604020202020204" pitchFamily="34" charset="0"/>
              </a:rPr>
              <a:t>st</a:t>
            </a:r>
            <a:r>
              <a:rPr lang="en-US" sz="1600" dirty="0">
                <a:latin typeface="Georgia Pro Cond" panose="02040506050405020303" pitchFamily="18" charset="0"/>
                <a:cs typeface="Arial" panose="020B0604020202020204" pitchFamily="34" charset="0"/>
              </a:rPr>
              <a:t> and sent to the Department Treasurer by February 28</a:t>
            </a:r>
            <a:r>
              <a:rPr lang="en-US" sz="1600" baseline="30000" dirty="0">
                <a:latin typeface="Georgia Pro Cond" panose="02040506050405020303" pitchFamily="18" charset="0"/>
                <a:cs typeface="Arial" panose="020B0604020202020204" pitchFamily="34" charset="0"/>
              </a:rPr>
              <a:t>th .</a:t>
            </a:r>
            <a:endParaRPr lang="en-US" sz="1600" dirty="0">
              <a:latin typeface="Georgia Pro Cond" panose="02040506050405020303" pitchFamily="18" charset="0"/>
              <a:cs typeface="Arial" panose="020B0604020202020204" pitchFamily="34" charset="0"/>
            </a:endParaRPr>
          </a:p>
          <a:p>
            <a:pPr>
              <a:lnSpc>
                <a:spcPct val="108000"/>
              </a:lnSpc>
            </a:pPr>
            <a:r>
              <a:rPr lang="en-US" sz="1600" dirty="0">
                <a:latin typeface="Georgia Pro Cond" panose="02040506050405020303" pitchFamily="18" charset="0"/>
                <a:cs typeface="Arial" panose="020B0604020202020204" pitchFamily="34" charset="0"/>
              </a:rPr>
              <a:t>If the audit cannot be completed within the first month following the close of the qtr, a valid reason must be given before an extension will be granted by the Department President or Department Treasurer. Failure to get an extension could make your auxiliary no longer eligible for Circle of Champions</a:t>
            </a:r>
          </a:p>
          <a:p>
            <a:pPr>
              <a:lnSpc>
                <a:spcPct val="108000"/>
              </a:lnSpc>
            </a:pPr>
            <a:r>
              <a:rPr lang="en-US" sz="1600" b="1" dirty="0">
                <a:latin typeface="Georgia Pro Cond" panose="02040506050405020303" pitchFamily="18" charset="0"/>
                <a:cs typeface="Arial" panose="020B0604020202020204" pitchFamily="34" charset="0"/>
              </a:rPr>
              <a:t>CLARIFICATION REGARDING DISTRICT AUDITS</a:t>
            </a:r>
          </a:p>
          <a:p>
            <a:pPr>
              <a:lnSpc>
                <a:spcPct val="108000"/>
              </a:lnSpc>
            </a:pPr>
            <a:r>
              <a:rPr lang="en-US" sz="1600" b="0" dirty="0">
                <a:latin typeface="Georgia Pro Cond" panose="02040506050405020303" pitchFamily="18" charset="0"/>
                <a:cs typeface="Arial" panose="020B0604020202020204" pitchFamily="34" charset="0"/>
              </a:rPr>
              <a:t>So how are District Audits completed – If you refer to Article 5, Section 511 – District Arrearages – it states that a District Audit must be received within (30) calendar days following your District meeting.  The Audit can be conducted on the day of your District Meeting and voted on during that meeting – a special meeting DOES NOT need to be held to conduct the audit.  This information came directly from the National Secretary</a:t>
            </a:r>
            <a:r>
              <a:rPr lang="en-US" sz="1600" b="0">
                <a:latin typeface="Georgia Pro Cond" panose="02040506050405020303" pitchFamily="18" charset="0"/>
                <a:cs typeface="Arial" panose="020B0604020202020204" pitchFamily="34" charset="0"/>
              </a:rPr>
              <a:t>/Treasurer.</a:t>
            </a:r>
            <a:endParaRPr lang="en-US" sz="1600" b="0" dirty="0">
              <a:latin typeface="Georgia Pro Cond" panose="02040506050405020303"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943832">
              <a:defRPr/>
            </a:pPr>
            <a:fld id="{458A012D-8638-4AE7-9DA1-F59B614BC6ED}" type="slidenum">
              <a:rPr lang="en-US">
                <a:solidFill>
                  <a:prstClr val="black"/>
                </a:solidFill>
                <a:latin typeface="Calibri" panose="020F0502020204030204"/>
              </a:rPr>
              <a:pPr defTabSz="943832">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22526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5913" y="234950"/>
            <a:ext cx="4416425" cy="2484438"/>
          </a:xfrm>
        </p:spPr>
      </p:sp>
      <p:sp>
        <p:nvSpPr>
          <p:cNvPr id="3" name="Notes Placeholder 2"/>
          <p:cNvSpPr>
            <a:spLocks noGrp="1"/>
          </p:cNvSpPr>
          <p:nvPr>
            <p:ph type="body" idx="1"/>
          </p:nvPr>
        </p:nvSpPr>
        <p:spPr>
          <a:xfrm>
            <a:off x="288641" y="2719176"/>
            <a:ext cx="6525194" cy="6435441"/>
          </a:xfrm>
        </p:spPr>
        <p:txBody>
          <a:bodyPr/>
          <a:lstStyle/>
          <a:p>
            <a:pPr algn="l"/>
            <a:r>
              <a:rPr lang="en-US" sz="1600" dirty="0">
                <a:latin typeface="Georgia Pro Cond" panose="02040506050405020303" pitchFamily="18" charset="0"/>
                <a:cs typeface="Arial" panose="020B0604020202020204" pitchFamily="34" charset="0"/>
              </a:rPr>
              <a:t>Duties of Trustees (Sec 814 Bylaws) </a:t>
            </a:r>
            <a:r>
              <a:rPr lang="en-US" sz="1600" b="1" dirty="0">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Properly audit the books and records of the VFW Auxiliary Treasurer and Secretary </a:t>
            </a:r>
            <a:r>
              <a:rPr lang="en-US" sz="1600" b="1" dirty="0">
                <a:latin typeface="Georgia Pro Cond" panose="02040506050405020303" pitchFamily="18" charset="0"/>
                <a:cs typeface="Arial" panose="020B0604020202020204" pitchFamily="34" charset="0"/>
              </a:rPr>
              <a:t>click</a:t>
            </a: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Assign tasks to each Trustee, e.g., 1</a:t>
            </a:r>
            <a:r>
              <a:rPr lang="en-US" sz="1600" baseline="30000" dirty="0">
                <a:latin typeface="Georgia Pro Cond" panose="02040506050405020303" pitchFamily="18" charset="0"/>
                <a:cs typeface="Arial" panose="020B0604020202020204" pitchFamily="34" charset="0"/>
              </a:rPr>
              <a:t>st</a:t>
            </a:r>
            <a:r>
              <a:rPr lang="en-US" sz="1600" dirty="0">
                <a:latin typeface="Georgia Pro Cond" panose="02040506050405020303" pitchFamily="18" charset="0"/>
                <a:cs typeface="Arial" panose="020B0604020202020204" pitchFamily="34" charset="0"/>
              </a:rPr>
              <a:t> review Secretary books to ensure disbursements not otherwise supported per Standing Rules, were approved in meeting. 2</a:t>
            </a:r>
            <a:r>
              <a:rPr lang="en-US" sz="1600" baseline="30000" dirty="0">
                <a:latin typeface="Georgia Pro Cond" panose="02040506050405020303" pitchFamily="18" charset="0"/>
                <a:cs typeface="Arial" panose="020B0604020202020204" pitchFamily="34" charset="0"/>
              </a:rPr>
              <a:t>nd</a:t>
            </a:r>
            <a:r>
              <a:rPr lang="en-US" sz="1600" dirty="0">
                <a:latin typeface="Georgia Pro Cond" panose="02040506050405020303" pitchFamily="18" charset="0"/>
                <a:cs typeface="Arial" panose="020B0604020202020204" pitchFamily="34" charset="0"/>
              </a:rPr>
              <a:t> review membership dues and transmittals and 3</a:t>
            </a:r>
            <a:r>
              <a:rPr lang="en-US" sz="1600" baseline="30000" dirty="0">
                <a:latin typeface="Georgia Pro Cond" panose="02040506050405020303" pitchFamily="18" charset="0"/>
                <a:cs typeface="Arial" panose="020B0604020202020204" pitchFamily="34" charset="0"/>
              </a:rPr>
              <a:t>rd</a:t>
            </a:r>
            <a:r>
              <a:rPr lang="en-US" sz="1600" dirty="0">
                <a:latin typeface="Georgia Pro Cond" panose="02040506050405020303" pitchFamily="18" charset="0"/>
                <a:cs typeface="Arial" panose="020B0604020202020204" pitchFamily="34" charset="0"/>
              </a:rPr>
              <a:t> compare deposits and bank statement against treasurer report, etc. </a:t>
            </a:r>
            <a:r>
              <a:rPr lang="en-US" sz="1600" b="1" dirty="0">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Verify all expenditures of the VFW Auxiliary and certify by their signatures to the correctness of each bill before payment may be made </a:t>
            </a:r>
            <a:r>
              <a:rPr lang="en-US" sz="1600" b="1" dirty="0">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Shall audit the records and accounts of all committees, Officers and members having to do with the receipt and expenditure of the VFW Auxiliary funds and perform such other duties incident to their office as the VFW Auxiliary may direct or the law require such as:</a:t>
            </a:r>
          </a:p>
          <a:p>
            <a:pPr marL="766864" lvl="1" indent="-294947">
              <a:buFont typeface="Arial" panose="020B0604020202020204" pitchFamily="34" charset="0"/>
              <a:buChar char="•"/>
            </a:pPr>
            <a:r>
              <a:rPr lang="en-US" sz="1600" dirty="0">
                <a:latin typeface="Georgia Pro Cond" panose="02040506050405020303" pitchFamily="18" charset="0"/>
                <a:cs typeface="Arial" panose="020B0604020202020204" pitchFamily="34" charset="0"/>
              </a:rPr>
              <a:t>990‐N ePostcard filing, 8822‐B filing, other tax forms </a:t>
            </a:r>
            <a:r>
              <a:rPr lang="en-US" sz="1600" b="1" dirty="0">
                <a:latin typeface="Georgia Pro Cond" panose="02040506050405020303" pitchFamily="18" charset="0"/>
                <a:cs typeface="Arial" panose="020B0604020202020204" pitchFamily="34" charset="0"/>
              </a:rPr>
              <a:t>click</a:t>
            </a:r>
          </a:p>
          <a:p>
            <a:pPr marL="297112" indent="-291343" defTabSz="932293">
              <a:buFont typeface="Wingdings" panose="05000000000000000000" pitchFamily="2" charset="2"/>
              <a:buChar char="Ø"/>
              <a:defRPr/>
            </a:pPr>
            <a:r>
              <a:rPr lang="en-US" sz="1600" dirty="0">
                <a:latin typeface="Georgia Pro Cond" panose="02040506050405020303" pitchFamily="18" charset="0"/>
                <a:cs typeface="Arial" panose="020B0604020202020204" pitchFamily="34" charset="0"/>
              </a:rPr>
              <a:t>Sign and date all pages attached to record books at the time of the audit </a:t>
            </a:r>
            <a:r>
              <a:rPr lang="en-US" sz="1600" b="1" dirty="0">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Complete the audit and read the written audit report at an auxiliary meeting for acceptance </a:t>
            </a:r>
            <a:r>
              <a:rPr lang="en-US" sz="1600" b="1" dirty="0">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Forward a signed </a:t>
            </a:r>
            <a:r>
              <a:rPr lang="en-US" sz="1600" u="sng" dirty="0">
                <a:latin typeface="Georgia Pro Cond" panose="02040506050405020303" pitchFamily="18" charset="0"/>
                <a:cs typeface="Arial" panose="020B0604020202020204" pitchFamily="34" charset="0"/>
              </a:rPr>
              <a:t>accepted</a:t>
            </a:r>
            <a:r>
              <a:rPr lang="en-US" sz="1600" dirty="0">
                <a:latin typeface="Georgia Pro Cond" panose="02040506050405020303" pitchFamily="18" charset="0"/>
                <a:cs typeface="Arial" panose="020B0604020202020204" pitchFamily="34" charset="0"/>
              </a:rPr>
              <a:t> copy of the audit to the Department Treasurer no later than the end of the month following the expiration of each quarterly period. If your meeting is before you do the audit you will need to get an extension until the next meeting so that the audit can be read to and accepted by the membership.  The Department President is the only person who can grant an audit extension. </a:t>
            </a:r>
            <a:r>
              <a:rPr lang="en-US" sz="1600" b="1" dirty="0">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algn="l"/>
            <a:endParaRPr lang="zh-CN" altLang="en-US" sz="1600" dirty="0">
              <a:latin typeface="Georgia Pro Cond" panose="02040506050405020303" pitchFamily="18" charset="0"/>
              <a:cs typeface="Arial" panose="020B0604020202020204" pitchFamily="34" charset="0"/>
            </a:endParaRPr>
          </a:p>
          <a:p>
            <a:endParaRPr lang="en-US" sz="1800" dirty="0"/>
          </a:p>
        </p:txBody>
      </p:sp>
    </p:spTree>
    <p:extLst>
      <p:ext uri="{BB962C8B-B14F-4D97-AF65-F5344CB8AC3E}">
        <p14:creationId xmlns:p14="http://schemas.microsoft.com/office/powerpoint/2010/main" val="245223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2288" y="242888"/>
            <a:ext cx="3168650" cy="1782762"/>
          </a:xfrm>
        </p:spPr>
      </p:sp>
      <p:sp>
        <p:nvSpPr>
          <p:cNvPr id="3" name="Notes Placeholder 2"/>
          <p:cNvSpPr>
            <a:spLocks noGrp="1"/>
          </p:cNvSpPr>
          <p:nvPr>
            <p:ph type="body" idx="1"/>
          </p:nvPr>
        </p:nvSpPr>
        <p:spPr>
          <a:xfrm>
            <a:off x="236750" y="492360"/>
            <a:ext cx="6628977" cy="8653751"/>
          </a:xfrm>
        </p:spPr>
        <p:txBody>
          <a:bodyPr/>
          <a:lstStyle/>
          <a:p>
            <a:pPr algn="l"/>
            <a:r>
              <a:rPr lang="en-US" sz="1600" dirty="0">
                <a:latin typeface="Georgia Pro Cond" panose="02040506050405020303" pitchFamily="18" charset="0"/>
                <a:cs typeface="Arial" panose="020B0604020202020204" pitchFamily="34" charset="0"/>
              </a:rPr>
              <a:t>Bylaws – Section 814 continued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See that the offices of President and Treasurer are bonded with an indemnity company authorized by National HQ or the Department</a:t>
            </a:r>
          </a:p>
          <a:p>
            <a:pPr marL="766864" lvl="1" indent="-294947">
              <a:buFont typeface="Arial" panose="020B0604020202020204" pitchFamily="34" charset="0"/>
              <a:buChar char="•"/>
            </a:pPr>
            <a:r>
              <a:rPr lang="en-US" sz="1600" dirty="0">
                <a:latin typeface="Georgia Pro Cond" panose="02040506050405020303" pitchFamily="18" charset="0"/>
                <a:cs typeface="Arial" panose="020B0604020202020204" pitchFamily="34" charset="0"/>
              </a:rPr>
              <a:t>The bond must be in a sum at least double the amount of funds and value of property for which, so far as can be anticipated, the President and Treasurer may be accountable. The amount of the bond shall be approved by the body and bond premium paid from their funds</a:t>
            </a:r>
          </a:p>
          <a:p>
            <a:pPr marL="766864" lvl="1" indent="-294947">
              <a:buFont typeface="Arial" panose="020B0604020202020204" pitchFamily="34" charset="0"/>
              <a:buChar char="•"/>
            </a:pPr>
            <a:r>
              <a:rPr lang="en-US" sz="1600" dirty="0">
                <a:latin typeface="Georgia Pro Cond" panose="02040506050405020303" pitchFamily="18" charset="0"/>
                <a:cs typeface="Arial" panose="020B0604020202020204" pitchFamily="34" charset="0"/>
              </a:rPr>
              <a:t>The office of President shall hold the original bond of both offices and a copy of the bond shall be incorporated into the minutes each year.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Should a Trustee resign, move away, etc. the VFW Auxiliary will elect a member to fill the un‐expired term of that particular Trustee. </a:t>
            </a:r>
            <a:r>
              <a:rPr lang="en-US" sz="1600" b="1" dirty="0">
                <a:solidFill>
                  <a:srgbClr val="FF0000"/>
                </a:solidFill>
                <a:latin typeface="Georgia Pro Cond" panose="02040506050405020303" pitchFamily="18" charset="0"/>
                <a:cs typeface="Arial" panose="020B0604020202020204" pitchFamily="34" charset="0"/>
              </a:rPr>
              <a:t>click</a:t>
            </a:r>
            <a:r>
              <a:rPr lang="en-US" sz="1600" dirty="0">
                <a:latin typeface="Georgia Pro Cond" panose="02040506050405020303" pitchFamily="18" charset="0"/>
                <a:cs typeface="Arial" panose="020B0604020202020204" pitchFamily="34" charset="0"/>
              </a:rPr>
              <a:t> </a:t>
            </a: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Negligence on the part of the Trustees in carrying out the mandates of Section 814 of the Bylaws, or in attending audits, shall make them individually and collectively responsible, with any others, for any discrepancy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Sec 309 of Bylaws ‐ Any VFW Auxiliary in arrears for failure to bond or to make quarterly audits will be deprived of VFW Auxiliary representation on all levels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endParaRPr lang="en-US" sz="1800" dirty="0"/>
          </a:p>
        </p:txBody>
      </p:sp>
      <p:sp>
        <p:nvSpPr>
          <p:cNvPr id="4" name="Slide Number Placeholder 3"/>
          <p:cNvSpPr>
            <a:spLocks noGrp="1"/>
          </p:cNvSpPr>
          <p:nvPr>
            <p:ph type="sldNum" sz="quarter" idx="5"/>
          </p:nvPr>
        </p:nvSpPr>
        <p:spPr/>
        <p:txBody>
          <a:bodyPr/>
          <a:lstStyle/>
          <a:p>
            <a:fld id="{458A012D-8638-4AE7-9DA1-F59B614BC6ED}" type="slidenum">
              <a:rPr lang="en-US" smtClean="0"/>
              <a:t>7</a:t>
            </a:fld>
            <a:endParaRPr lang="en-US" dirty="0"/>
          </a:p>
        </p:txBody>
      </p:sp>
    </p:spTree>
    <p:extLst>
      <p:ext uri="{BB962C8B-B14F-4D97-AF65-F5344CB8AC3E}">
        <p14:creationId xmlns:p14="http://schemas.microsoft.com/office/powerpoint/2010/main" val="581160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62350" y="228600"/>
            <a:ext cx="4133850" cy="2325688"/>
          </a:xfrm>
        </p:spPr>
      </p:sp>
      <p:sp>
        <p:nvSpPr>
          <p:cNvPr id="3" name="Notes Placeholder 2"/>
          <p:cNvSpPr>
            <a:spLocks noGrp="1"/>
          </p:cNvSpPr>
          <p:nvPr>
            <p:ph type="body" idx="1"/>
          </p:nvPr>
        </p:nvSpPr>
        <p:spPr>
          <a:xfrm>
            <a:off x="473499" y="2452829"/>
            <a:ext cx="6334640" cy="6708164"/>
          </a:xfrm>
        </p:spPr>
        <p:txBody>
          <a:bodyPr/>
          <a:lstStyle/>
          <a:p>
            <a:pPr algn="l"/>
            <a:r>
              <a:rPr lang="en-US" sz="1600" dirty="0">
                <a:latin typeface="Georgia Pro Cond" panose="02040506050405020303" pitchFamily="18" charset="0"/>
                <a:cs typeface="Arial" panose="020B0604020202020204" pitchFamily="34" charset="0"/>
              </a:rPr>
              <a:t>What items should the Trustees have available?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Permanent record books of the Treasurer and Secretary. This would include the Treasurer’s ledger and the Secretary’s minutes book.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The checkbook which includes check stubs or check register</a:t>
            </a: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Any savings books or investments and the corresponding statement of accounts.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Cash receipts book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Receipts and bills since the last audit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Membership records such as Transmittals, MemStats Listing Report, Monthly Membership Update Report, Monthly</a:t>
            </a:r>
            <a:r>
              <a:rPr lang="en-US" sz="1600" b="1" dirty="0">
                <a:solidFill>
                  <a:srgbClr val="FF0000"/>
                </a:solidFill>
                <a:latin typeface="Georgia Pro Cond" panose="02040506050405020303" pitchFamily="18" charset="0"/>
                <a:cs typeface="Arial" panose="020B0604020202020204" pitchFamily="34" charset="0"/>
              </a:rPr>
              <a:t> click</a:t>
            </a:r>
            <a:r>
              <a:rPr lang="en-US" sz="1600" dirty="0">
                <a:latin typeface="Georgia Pro Cond" panose="02040506050405020303" pitchFamily="18" charset="0"/>
                <a:cs typeface="Arial" panose="020B0604020202020204" pitchFamily="34" charset="0"/>
              </a:rPr>
              <a:t> Membership Transfers Report, and Monthly Membership Paid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All Treasurer’s reports given at each meeting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Minutes of each meeting, not just the minutes for the months being audited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Bank Statements along with canceled checks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Copy of the most recent audit </a:t>
            </a:r>
          </a:p>
          <a:p>
            <a:pPr marL="766864" lvl="1" indent="-294947">
              <a:buFont typeface="Arial" panose="020B0604020202020204" pitchFamily="34" charset="0"/>
              <a:buChar char="•"/>
            </a:pPr>
            <a:r>
              <a:rPr lang="en-US" sz="1600" dirty="0">
                <a:latin typeface="Georgia Pro Cond" panose="02040506050405020303" pitchFamily="18" charset="0"/>
                <a:cs typeface="Arial" panose="020B0604020202020204" pitchFamily="34" charset="0"/>
              </a:rPr>
              <a:t>Ending balances of previous audit are beginning balances of current audit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Copy of Standing Rules (if applicable) </a:t>
            </a:r>
            <a:r>
              <a:rPr lang="en-US" sz="1600" b="1" dirty="0">
                <a:solidFill>
                  <a:srgbClr val="FF0000"/>
                </a:solidFill>
                <a:latin typeface="Georgia Pro Cond" panose="02040506050405020303" pitchFamily="18" charset="0"/>
                <a:cs typeface="Arial" panose="020B0604020202020204" pitchFamily="34" charset="0"/>
              </a:rPr>
              <a:t>click</a:t>
            </a:r>
            <a:endParaRPr lang="en-US" sz="1600" dirty="0">
              <a:latin typeface="Georgia Pro Cond" panose="02040506050405020303" pitchFamily="18" charset="0"/>
              <a:cs typeface="Arial" panose="020B0604020202020204" pitchFamily="34" charset="0"/>
            </a:endParaRPr>
          </a:p>
          <a:p>
            <a:pPr marL="294947" indent="-294947">
              <a:buFont typeface="Wingdings" panose="05000000000000000000" pitchFamily="2" charset="2"/>
              <a:buChar char="Ø"/>
            </a:pPr>
            <a:r>
              <a:rPr lang="en-US" sz="1600" dirty="0">
                <a:latin typeface="Georgia Pro Cond" panose="02040506050405020303" pitchFamily="18" charset="0"/>
                <a:cs typeface="Arial" panose="020B0604020202020204" pitchFamily="34" charset="0"/>
              </a:rPr>
              <a:t>Blank Audit Forms </a:t>
            </a:r>
            <a:r>
              <a:rPr lang="en-US" sz="1600" b="1" dirty="0">
                <a:solidFill>
                  <a:srgbClr val="FF0000"/>
                </a:solidFill>
                <a:latin typeface="Georgia Pro Cond" panose="02040506050405020303" pitchFamily="18" charset="0"/>
                <a:cs typeface="Arial" panose="020B0604020202020204" pitchFamily="34" charset="0"/>
              </a:rPr>
              <a:t>click</a:t>
            </a:r>
            <a:r>
              <a:rPr lang="en-US" sz="1600" dirty="0">
                <a:latin typeface="Georgia Pro Cond" panose="02040506050405020303" pitchFamily="18" charset="0"/>
                <a:cs typeface="Arial" panose="020B0604020202020204" pitchFamily="34" charset="0"/>
              </a:rPr>
              <a:t> </a:t>
            </a:r>
            <a:endParaRPr lang="en-US" sz="1800" dirty="0">
              <a:latin typeface="Georgia Pro Cond" panose="02040506050405020303"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58A012D-8638-4AE7-9DA1-F59B614BC6ED}" type="slidenum">
              <a:rPr lang="en-US" smtClean="0"/>
              <a:t>8</a:t>
            </a:fld>
            <a:endParaRPr lang="en-US" dirty="0"/>
          </a:p>
        </p:txBody>
      </p:sp>
    </p:spTree>
    <p:extLst>
      <p:ext uri="{BB962C8B-B14F-4D97-AF65-F5344CB8AC3E}">
        <p14:creationId xmlns:p14="http://schemas.microsoft.com/office/powerpoint/2010/main" val="1551619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369888"/>
            <a:ext cx="5632450" cy="3168650"/>
          </a:xfrm>
        </p:spPr>
      </p:sp>
      <p:sp>
        <p:nvSpPr>
          <p:cNvPr id="3" name="Notes Placeholder 2"/>
          <p:cNvSpPr>
            <a:spLocks noGrp="1"/>
          </p:cNvSpPr>
          <p:nvPr>
            <p:ph type="body" idx="1"/>
          </p:nvPr>
        </p:nvSpPr>
        <p:spPr>
          <a:xfrm>
            <a:off x="710248" y="3673751"/>
            <a:ext cx="5681980" cy="4541163"/>
          </a:xfrm>
        </p:spPr>
        <p:txBody>
          <a:bodyPr/>
          <a:lstStyle/>
          <a:p>
            <a:pPr>
              <a:lnSpc>
                <a:spcPct val="107000"/>
              </a:lnSpc>
              <a:spcAft>
                <a:spcPts val="811"/>
              </a:spcAft>
            </a:pPr>
            <a:r>
              <a:rPr lang="en-US" sz="1800" dirty="0">
                <a:latin typeface="Georgia Pro Cond" panose="02040506050405020303" pitchFamily="18" charset="0"/>
                <a:ea typeface="Calibri" panose="020F0502020204030204" pitchFamily="34" charset="0"/>
                <a:cs typeface="Times New Roman" panose="02020603050405020304" pitchFamily="18" charset="0"/>
              </a:rPr>
              <a:t>A proper audit means a lot of flipping back and forth between difference books. Trustees must review the receipt book and checkbook and compare both with the treasurer’s report.  Then the Trustees must also confirm that all disbursements recorded on the Treasurers report were approved and either reflected in the minutes or is covered under the Auxiliary Standing Rules </a:t>
            </a:r>
            <a:r>
              <a:rPr lang="en-US" sz="1800" b="1" dirty="0">
                <a:solidFill>
                  <a:srgbClr val="FF0000"/>
                </a:solidFill>
                <a:latin typeface="Georgia Pro Cond" panose="02040506050405020303" pitchFamily="18" charset="0"/>
                <a:ea typeface="Calibri" panose="020F0502020204030204" pitchFamily="34" charset="0"/>
                <a:cs typeface="Times New Roman" panose="02020603050405020304" pitchFamily="18" charset="0"/>
              </a:rPr>
              <a:t>click</a:t>
            </a:r>
            <a:endParaRPr lang="en-US" sz="1800" dirty="0">
              <a:latin typeface="Georgia Pro Cond" panose="02040506050405020303"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58A012D-8638-4AE7-9DA1-F59B614BC6ED}" type="slidenum">
              <a:rPr lang="en-US" smtClean="0"/>
              <a:t>9</a:t>
            </a:fld>
            <a:endParaRPr lang="en-US" dirty="0"/>
          </a:p>
        </p:txBody>
      </p:sp>
    </p:spTree>
    <p:extLst>
      <p:ext uri="{BB962C8B-B14F-4D97-AF65-F5344CB8AC3E}">
        <p14:creationId xmlns:p14="http://schemas.microsoft.com/office/powerpoint/2010/main" val="3464089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599A9D-067C-4E67-8481-142D2F15541E}" type="datetimeFigureOut">
              <a:rPr lang="en-IN" smtClean="0"/>
              <a:t>10-08-2024</a:t>
            </a:fld>
            <a:endParaRPr lang="en-IN" dirty="0"/>
          </a:p>
        </p:txBody>
      </p:sp>
      <p:sp>
        <p:nvSpPr>
          <p:cNvPr id="5" name="Footer Placeholder 4"/>
          <p:cNvSpPr>
            <a:spLocks noGrp="1"/>
          </p:cNvSpPr>
          <p:nvPr>
            <p:ph type="ftr" sz="quarter" idx="11"/>
          </p:nvPr>
        </p:nvSpPr>
        <p:spPr>
          <a:xfrm>
            <a:off x="5332412" y="5883275"/>
            <a:ext cx="4324044" cy="365125"/>
          </a:xfrm>
        </p:spPr>
        <p:txBody>
          <a:bodyPr/>
          <a:lstStyle/>
          <a:p>
            <a:endParaRPr lang="en-IN" dirty="0"/>
          </a:p>
        </p:txBody>
      </p:sp>
      <p:sp>
        <p:nvSpPr>
          <p:cNvPr id="6" name="Slide Number Placeholder 5"/>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2447812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99A9D-067C-4E67-8481-142D2F15541E}" type="datetimeFigureOut">
              <a:rPr lang="en-IN" smtClean="0"/>
              <a:t>10-08-2024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38433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99A9D-067C-4E67-8481-142D2F15541E}" type="datetimeFigureOut">
              <a:rPr lang="en-IN" smtClean="0"/>
              <a:t>10-08-2024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2761823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99A9D-067C-4E67-8481-142D2F15541E}" type="datetimeFigureOut">
              <a:rPr lang="en-IN" smtClean="0"/>
              <a:t>10-08-2024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3997061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99A9D-067C-4E67-8481-142D2F15541E}" type="datetimeFigureOut">
              <a:rPr lang="en-IN" smtClean="0"/>
              <a:t>10-08-2024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2890075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99A9D-067C-4E67-8481-142D2F15541E}" type="datetimeFigureOut">
              <a:rPr lang="en-IN" smtClean="0"/>
              <a:t>10-08-2024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3826460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99A9D-067C-4E67-8481-142D2F15541E}" type="datetimeFigureOut">
              <a:rPr lang="en-IN" smtClean="0"/>
              <a:t>10-08-2024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1515645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599A9D-067C-4E67-8481-142D2F15541E}" type="datetimeFigureOut">
              <a:rPr lang="en-IN" smtClean="0"/>
              <a:t>10-08-2024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144428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599A9D-067C-4E67-8481-142D2F15541E}" type="datetimeFigureOut">
              <a:rPr lang="en-IN" smtClean="0"/>
              <a:t>10-08-2024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2214188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9AE1D7DE-9A96-3EB4-80B5-69F0215CCB8D}"/>
              </a:ext>
            </a:extLst>
          </p:cNvPr>
          <p:cNvSpPr>
            <a:spLocks noGrp="1"/>
          </p:cNvSpPr>
          <p:nvPr>
            <p:ph type="pic" sz="quarter" idx="10"/>
          </p:nvPr>
        </p:nvSpPr>
        <p:spPr>
          <a:xfrm>
            <a:off x="1402398" y="1973484"/>
            <a:ext cx="1539433" cy="1539433"/>
          </a:xfrm>
          <a:custGeom>
            <a:avLst/>
            <a:gdLst>
              <a:gd name="connsiteX0" fmla="*/ 0 w 1539433"/>
              <a:gd name="connsiteY0" fmla="*/ 0 h 1539433"/>
              <a:gd name="connsiteX1" fmla="*/ 1539433 w 1539433"/>
              <a:gd name="connsiteY1" fmla="*/ 0 h 1539433"/>
              <a:gd name="connsiteX2" fmla="*/ 1539433 w 1539433"/>
              <a:gd name="connsiteY2" fmla="*/ 1539433 h 1539433"/>
              <a:gd name="connsiteX3" fmla="*/ 0 w 1539433"/>
              <a:gd name="connsiteY3" fmla="*/ 1539433 h 1539433"/>
            </a:gdLst>
            <a:ahLst/>
            <a:cxnLst>
              <a:cxn ang="0">
                <a:pos x="connsiteX0" y="connsiteY0"/>
              </a:cxn>
              <a:cxn ang="0">
                <a:pos x="connsiteX1" y="connsiteY1"/>
              </a:cxn>
              <a:cxn ang="0">
                <a:pos x="connsiteX2" y="connsiteY2"/>
              </a:cxn>
              <a:cxn ang="0">
                <a:pos x="connsiteX3" y="connsiteY3"/>
              </a:cxn>
            </a:cxnLst>
            <a:rect l="l" t="t" r="r" b="b"/>
            <a:pathLst>
              <a:path w="1539433" h="1539433">
                <a:moveTo>
                  <a:pt x="0" y="0"/>
                </a:moveTo>
                <a:lnTo>
                  <a:pt x="1539433" y="0"/>
                </a:lnTo>
                <a:lnTo>
                  <a:pt x="1539433" y="1539433"/>
                </a:lnTo>
                <a:lnTo>
                  <a:pt x="0" y="1539433"/>
                </a:lnTo>
                <a:close/>
              </a:path>
            </a:pathLst>
          </a:custGeom>
        </p:spPr>
        <p:txBody>
          <a:bodyPr wrap="square">
            <a:noAutofit/>
          </a:bodyPr>
          <a:lstStyle/>
          <a:p>
            <a:endParaRPr lang="en-IN" dirty="0"/>
          </a:p>
        </p:txBody>
      </p:sp>
      <p:sp>
        <p:nvSpPr>
          <p:cNvPr id="18" name="Picture Placeholder 17">
            <a:extLst>
              <a:ext uri="{FF2B5EF4-FFF2-40B4-BE49-F238E27FC236}">
                <a16:creationId xmlns:a16="http://schemas.microsoft.com/office/drawing/2014/main" id="{CDC314FA-4055-0CD9-0360-B1796C9C5270}"/>
              </a:ext>
            </a:extLst>
          </p:cNvPr>
          <p:cNvSpPr>
            <a:spLocks noGrp="1"/>
          </p:cNvSpPr>
          <p:nvPr>
            <p:ph type="pic" sz="quarter" idx="11"/>
          </p:nvPr>
        </p:nvSpPr>
        <p:spPr>
          <a:xfrm>
            <a:off x="4018692" y="1973483"/>
            <a:ext cx="1539433" cy="1539433"/>
          </a:xfrm>
          <a:custGeom>
            <a:avLst/>
            <a:gdLst>
              <a:gd name="connsiteX0" fmla="*/ 0 w 1539433"/>
              <a:gd name="connsiteY0" fmla="*/ 0 h 1539433"/>
              <a:gd name="connsiteX1" fmla="*/ 1539433 w 1539433"/>
              <a:gd name="connsiteY1" fmla="*/ 0 h 1539433"/>
              <a:gd name="connsiteX2" fmla="*/ 1539433 w 1539433"/>
              <a:gd name="connsiteY2" fmla="*/ 1539433 h 1539433"/>
              <a:gd name="connsiteX3" fmla="*/ 0 w 1539433"/>
              <a:gd name="connsiteY3" fmla="*/ 1539433 h 1539433"/>
            </a:gdLst>
            <a:ahLst/>
            <a:cxnLst>
              <a:cxn ang="0">
                <a:pos x="connsiteX0" y="connsiteY0"/>
              </a:cxn>
              <a:cxn ang="0">
                <a:pos x="connsiteX1" y="connsiteY1"/>
              </a:cxn>
              <a:cxn ang="0">
                <a:pos x="connsiteX2" y="connsiteY2"/>
              </a:cxn>
              <a:cxn ang="0">
                <a:pos x="connsiteX3" y="connsiteY3"/>
              </a:cxn>
            </a:cxnLst>
            <a:rect l="l" t="t" r="r" b="b"/>
            <a:pathLst>
              <a:path w="1539433" h="1539433">
                <a:moveTo>
                  <a:pt x="0" y="0"/>
                </a:moveTo>
                <a:lnTo>
                  <a:pt x="1539433" y="0"/>
                </a:lnTo>
                <a:lnTo>
                  <a:pt x="1539433" y="1539433"/>
                </a:lnTo>
                <a:lnTo>
                  <a:pt x="0" y="1539433"/>
                </a:lnTo>
                <a:close/>
              </a:path>
            </a:pathLst>
          </a:custGeom>
        </p:spPr>
        <p:txBody>
          <a:bodyPr wrap="square">
            <a:noAutofit/>
          </a:bodyPr>
          <a:lstStyle/>
          <a:p>
            <a:endParaRPr lang="en-IN" dirty="0"/>
          </a:p>
        </p:txBody>
      </p:sp>
      <p:sp>
        <p:nvSpPr>
          <p:cNvPr id="21" name="Picture Placeholder 20">
            <a:extLst>
              <a:ext uri="{FF2B5EF4-FFF2-40B4-BE49-F238E27FC236}">
                <a16:creationId xmlns:a16="http://schemas.microsoft.com/office/drawing/2014/main" id="{DB17C40F-200F-34C6-3848-773A3FEA190D}"/>
              </a:ext>
            </a:extLst>
          </p:cNvPr>
          <p:cNvSpPr>
            <a:spLocks noGrp="1"/>
          </p:cNvSpPr>
          <p:nvPr>
            <p:ph type="pic" sz="quarter" idx="12"/>
          </p:nvPr>
        </p:nvSpPr>
        <p:spPr>
          <a:xfrm>
            <a:off x="6622001" y="1973483"/>
            <a:ext cx="1539433" cy="1539433"/>
          </a:xfrm>
          <a:custGeom>
            <a:avLst/>
            <a:gdLst>
              <a:gd name="connsiteX0" fmla="*/ 0 w 1539433"/>
              <a:gd name="connsiteY0" fmla="*/ 0 h 1539433"/>
              <a:gd name="connsiteX1" fmla="*/ 1539433 w 1539433"/>
              <a:gd name="connsiteY1" fmla="*/ 0 h 1539433"/>
              <a:gd name="connsiteX2" fmla="*/ 1539433 w 1539433"/>
              <a:gd name="connsiteY2" fmla="*/ 1539433 h 1539433"/>
              <a:gd name="connsiteX3" fmla="*/ 0 w 1539433"/>
              <a:gd name="connsiteY3" fmla="*/ 1539433 h 1539433"/>
            </a:gdLst>
            <a:ahLst/>
            <a:cxnLst>
              <a:cxn ang="0">
                <a:pos x="connsiteX0" y="connsiteY0"/>
              </a:cxn>
              <a:cxn ang="0">
                <a:pos x="connsiteX1" y="connsiteY1"/>
              </a:cxn>
              <a:cxn ang="0">
                <a:pos x="connsiteX2" y="connsiteY2"/>
              </a:cxn>
              <a:cxn ang="0">
                <a:pos x="connsiteX3" y="connsiteY3"/>
              </a:cxn>
            </a:cxnLst>
            <a:rect l="l" t="t" r="r" b="b"/>
            <a:pathLst>
              <a:path w="1539433" h="1539433">
                <a:moveTo>
                  <a:pt x="0" y="0"/>
                </a:moveTo>
                <a:lnTo>
                  <a:pt x="1539433" y="0"/>
                </a:lnTo>
                <a:lnTo>
                  <a:pt x="1539433" y="1539433"/>
                </a:lnTo>
                <a:lnTo>
                  <a:pt x="0" y="1539433"/>
                </a:lnTo>
                <a:close/>
              </a:path>
            </a:pathLst>
          </a:custGeom>
        </p:spPr>
        <p:txBody>
          <a:bodyPr wrap="square">
            <a:noAutofit/>
          </a:bodyPr>
          <a:lstStyle/>
          <a:p>
            <a:endParaRPr lang="en-IN" dirty="0"/>
          </a:p>
        </p:txBody>
      </p:sp>
      <p:sp>
        <p:nvSpPr>
          <p:cNvPr id="24" name="Picture Placeholder 23">
            <a:extLst>
              <a:ext uri="{FF2B5EF4-FFF2-40B4-BE49-F238E27FC236}">
                <a16:creationId xmlns:a16="http://schemas.microsoft.com/office/drawing/2014/main" id="{85491A2F-E6E8-0F3B-85A0-BCB90EFA93C8}"/>
              </a:ext>
            </a:extLst>
          </p:cNvPr>
          <p:cNvSpPr>
            <a:spLocks noGrp="1"/>
          </p:cNvSpPr>
          <p:nvPr>
            <p:ph type="pic" sz="quarter" idx="13"/>
          </p:nvPr>
        </p:nvSpPr>
        <p:spPr>
          <a:xfrm>
            <a:off x="9245965" y="1973483"/>
            <a:ext cx="1539433" cy="1539433"/>
          </a:xfrm>
          <a:custGeom>
            <a:avLst/>
            <a:gdLst>
              <a:gd name="connsiteX0" fmla="*/ 0 w 1539433"/>
              <a:gd name="connsiteY0" fmla="*/ 0 h 1539433"/>
              <a:gd name="connsiteX1" fmla="*/ 1539433 w 1539433"/>
              <a:gd name="connsiteY1" fmla="*/ 0 h 1539433"/>
              <a:gd name="connsiteX2" fmla="*/ 1539433 w 1539433"/>
              <a:gd name="connsiteY2" fmla="*/ 1539433 h 1539433"/>
              <a:gd name="connsiteX3" fmla="*/ 0 w 1539433"/>
              <a:gd name="connsiteY3" fmla="*/ 1539433 h 1539433"/>
            </a:gdLst>
            <a:ahLst/>
            <a:cxnLst>
              <a:cxn ang="0">
                <a:pos x="connsiteX0" y="connsiteY0"/>
              </a:cxn>
              <a:cxn ang="0">
                <a:pos x="connsiteX1" y="connsiteY1"/>
              </a:cxn>
              <a:cxn ang="0">
                <a:pos x="connsiteX2" y="connsiteY2"/>
              </a:cxn>
              <a:cxn ang="0">
                <a:pos x="connsiteX3" y="connsiteY3"/>
              </a:cxn>
            </a:cxnLst>
            <a:rect l="l" t="t" r="r" b="b"/>
            <a:pathLst>
              <a:path w="1539433" h="1539433">
                <a:moveTo>
                  <a:pt x="0" y="0"/>
                </a:moveTo>
                <a:lnTo>
                  <a:pt x="1539433" y="0"/>
                </a:lnTo>
                <a:lnTo>
                  <a:pt x="1539433" y="1539433"/>
                </a:lnTo>
                <a:lnTo>
                  <a:pt x="0" y="1539433"/>
                </a:lnTo>
                <a:close/>
              </a:path>
            </a:pathLst>
          </a:custGeom>
        </p:spPr>
        <p:txBody>
          <a:bodyPr wrap="square">
            <a:noAutofit/>
          </a:bodyPr>
          <a:lstStyle/>
          <a:p>
            <a:endParaRPr lang="en-IN" dirty="0"/>
          </a:p>
        </p:txBody>
      </p:sp>
      <p:sp>
        <p:nvSpPr>
          <p:cNvPr id="27" name="Picture Placeholder 26">
            <a:extLst>
              <a:ext uri="{FF2B5EF4-FFF2-40B4-BE49-F238E27FC236}">
                <a16:creationId xmlns:a16="http://schemas.microsoft.com/office/drawing/2014/main" id="{7FBD0F52-CB5B-C309-EE4F-0260ACF53D7D}"/>
              </a:ext>
            </a:extLst>
          </p:cNvPr>
          <p:cNvSpPr>
            <a:spLocks noGrp="1"/>
          </p:cNvSpPr>
          <p:nvPr>
            <p:ph type="pic" sz="quarter" idx="14"/>
          </p:nvPr>
        </p:nvSpPr>
        <p:spPr>
          <a:xfrm>
            <a:off x="1402398" y="4415741"/>
            <a:ext cx="1539433" cy="1539433"/>
          </a:xfrm>
          <a:custGeom>
            <a:avLst/>
            <a:gdLst>
              <a:gd name="connsiteX0" fmla="*/ 0 w 1539433"/>
              <a:gd name="connsiteY0" fmla="*/ 0 h 1539433"/>
              <a:gd name="connsiteX1" fmla="*/ 1539433 w 1539433"/>
              <a:gd name="connsiteY1" fmla="*/ 0 h 1539433"/>
              <a:gd name="connsiteX2" fmla="*/ 1539433 w 1539433"/>
              <a:gd name="connsiteY2" fmla="*/ 1539433 h 1539433"/>
              <a:gd name="connsiteX3" fmla="*/ 0 w 1539433"/>
              <a:gd name="connsiteY3" fmla="*/ 1539433 h 1539433"/>
            </a:gdLst>
            <a:ahLst/>
            <a:cxnLst>
              <a:cxn ang="0">
                <a:pos x="connsiteX0" y="connsiteY0"/>
              </a:cxn>
              <a:cxn ang="0">
                <a:pos x="connsiteX1" y="connsiteY1"/>
              </a:cxn>
              <a:cxn ang="0">
                <a:pos x="connsiteX2" y="connsiteY2"/>
              </a:cxn>
              <a:cxn ang="0">
                <a:pos x="connsiteX3" y="connsiteY3"/>
              </a:cxn>
            </a:cxnLst>
            <a:rect l="l" t="t" r="r" b="b"/>
            <a:pathLst>
              <a:path w="1539433" h="1539433">
                <a:moveTo>
                  <a:pt x="0" y="0"/>
                </a:moveTo>
                <a:lnTo>
                  <a:pt x="1539433" y="0"/>
                </a:lnTo>
                <a:lnTo>
                  <a:pt x="1539433" y="1539433"/>
                </a:lnTo>
                <a:lnTo>
                  <a:pt x="0" y="1539433"/>
                </a:lnTo>
                <a:close/>
              </a:path>
            </a:pathLst>
          </a:custGeom>
        </p:spPr>
        <p:txBody>
          <a:bodyPr wrap="square">
            <a:noAutofit/>
          </a:bodyPr>
          <a:lstStyle/>
          <a:p>
            <a:endParaRPr lang="en-IN" dirty="0"/>
          </a:p>
        </p:txBody>
      </p:sp>
      <p:sp>
        <p:nvSpPr>
          <p:cNvPr id="30" name="Picture Placeholder 29">
            <a:extLst>
              <a:ext uri="{FF2B5EF4-FFF2-40B4-BE49-F238E27FC236}">
                <a16:creationId xmlns:a16="http://schemas.microsoft.com/office/drawing/2014/main" id="{D5E3E7B3-E2F3-27CF-6CFB-2062C2B4E2F8}"/>
              </a:ext>
            </a:extLst>
          </p:cNvPr>
          <p:cNvSpPr>
            <a:spLocks noGrp="1"/>
          </p:cNvSpPr>
          <p:nvPr>
            <p:ph type="pic" sz="quarter" idx="15"/>
          </p:nvPr>
        </p:nvSpPr>
        <p:spPr>
          <a:xfrm>
            <a:off x="4018693" y="4415742"/>
            <a:ext cx="1539433" cy="1539433"/>
          </a:xfrm>
          <a:custGeom>
            <a:avLst/>
            <a:gdLst>
              <a:gd name="connsiteX0" fmla="*/ 0 w 1539433"/>
              <a:gd name="connsiteY0" fmla="*/ 0 h 1539433"/>
              <a:gd name="connsiteX1" fmla="*/ 1539433 w 1539433"/>
              <a:gd name="connsiteY1" fmla="*/ 0 h 1539433"/>
              <a:gd name="connsiteX2" fmla="*/ 1539433 w 1539433"/>
              <a:gd name="connsiteY2" fmla="*/ 1539433 h 1539433"/>
              <a:gd name="connsiteX3" fmla="*/ 0 w 1539433"/>
              <a:gd name="connsiteY3" fmla="*/ 1539433 h 1539433"/>
            </a:gdLst>
            <a:ahLst/>
            <a:cxnLst>
              <a:cxn ang="0">
                <a:pos x="connsiteX0" y="connsiteY0"/>
              </a:cxn>
              <a:cxn ang="0">
                <a:pos x="connsiteX1" y="connsiteY1"/>
              </a:cxn>
              <a:cxn ang="0">
                <a:pos x="connsiteX2" y="connsiteY2"/>
              </a:cxn>
              <a:cxn ang="0">
                <a:pos x="connsiteX3" y="connsiteY3"/>
              </a:cxn>
            </a:cxnLst>
            <a:rect l="l" t="t" r="r" b="b"/>
            <a:pathLst>
              <a:path w="1539433" h="1539433">
                <a:moveTo>
                  <a:pt x="0" y="0"/>
                </a:moveTo>
                <a:lnTo>
                  <a:pt x="1539433" y="0"/>
                </a:lnTo>
                <a:lnTo>
                  <a:pt x="1539433" y="1539433"/>
                </a:lnTo>
                <a:lnTo>
                  <a:pt x="0" y="1539433"/>
                </a:lnTo>
                <a:close/>
              </a:path>
            </a:pathLst>
          </a:custGeom>
        </p:spPr>
        <p:txBody>
          <a:bodyPr wrap="square">
            <a:noAutofit/>
          </a:bodyPr>
          <a:lstStyle/>
          <a:p>
            <a:endParaRPr lang="en-IN" dirty="0"/>
          </a:p>
        </p:txBody>
      </p:sp>
      <p:sp>
        <p:nvSpPr>
          <p:cNvPr id="33" name="Picture Placeholder 32">
            <a:extLst>
              <a:ext uri="{FF2B5EF4-FFF2-40B4-BE49-F238E27FC236}">
                <a16:creationId xmlns:a16="http://schemas.microsoft.com/office/drawing/2014/main" id="{6A4D133F-6C74-CB7C-5E9F-E2D79270697F}"/>
              </a:ext>
            </a:extLst>
          </p:cNvPr>
          <p:cNvSpPr>
            <a:spLocks noGrp="1"/>
          </p:cNvSpPr>
          <p:nvPr>
            <p:ph type="pic" sz="quarter" idx="16"/>
          </p:nvPr>
        </p:nvSpPr>
        <p:spPr>
          <a:xfrm>
            <a:off x="6622000" y="4415742"/>
            <a:ext cx="1539433" cy="1539433"/>
          </a:xfrm>
          <a:custGeom>
            <a:avLst/>
            <a:gdLst>
              <a:gd name="connsiteX0" fmla="*/ 0 w 1539433"/>
              <a:gd name="connsiteY0" fmla="*/ 0 h 1539433"/>
              <a:gd name="connsiteX1" fmla="*/ 1539433 w 1539433"/>
              <a:gd name="connsiteY1" fmla="*/ 0 h 1539433"/>
              <a:gd name="connsiteX2" fmla="*/ 1539433 w 1539433"/>
              <a:gd name="connsiteY2" fmla="*/ 1539433 h 1539433"/>
              <a:gd name="connsiteX3" fmla="*/ 0 w 1539433"/>
              <a:gd name="connsiteY3" fmla="*/ 1539433 h 1539433"/>
            </a:gdLst>
            <a:ahLst/>
            <a:cxnLst>
              <a:cxn ang="0">
                <a:pos x="connsiteX0" y="connsiteY0"/>
              </a:cxn>
              <a:cxn ang="0">
                <a:pos x="connsiteX1" y="connsiteY1"/>
              </a:cxn>
              <a:cxn ang="0">
                <a:pos x="connsiteX2" y="connsiteY2"/>
              </a:cxn>
              <a:cxn ang="0">
                <a:pos x="connsiteX3" y="connsiteY3"/>
              </a:cxn>
            </a:cxnLst>
            <a:rect l="l" t="t" r="r" b="b"/>
            <a:pathLst>
              <a:path w="1539433" h="1539433">
                <a:moveTo>
                  <a:pt x="0" y="0"/>
                </a:moveTo>
                <a:lnTo>
                  <a:pt x="1539433" y="0"/>
                </a:lnTo>
                <a:lnTo>
                  <a:pt x="1539433" y="1539433"/>
                </a:lnTo>
                <a:lnTo>
                  <a:pt x="0" y="1539433"/>
                </a:lnTo>
                <a:close/>
              </a:path>
            </a:pathLst>
          </a:custGeom>
        </p:spPr>
        <p:txBody>
          <a:bodyPr wrap="square">
            <a:noAutofit/>
          </a:bodyPr>
          <a:lstStyle/>
          <a:p>
            <a:endParaRPr lang="en-IN" dirty="0"/>
          </a:p>
        </p:txBody>
      </p:sp>
      <p:sp>
        <p:nvSpPr>
          <p:cNvPr id="36" name="Picture Placeholder 35">
            <a:extLst>
              <a:ext uri="{FF2B5EF4-FFF2-40B4-BE49-F238E27FC236}">
                <a16:creationId xmlns:a16="http://schemas.microsoft.com/office/drawing/2014/main" id="{E22BD471-EC7B-076C-ED76-8BF187D16431}"/>
              </a:ext>
            </a:extLst>
          </p:cNvPr>
          <p:cNvSpPr>
            <a:spLocks noGrp="1"/>
          </p:cNvSpPr>
          <p:nvPr>
            <p:ph type="pic" sz="quarter" idx="17"/>
          </p:nvPr>
        </p:nvSpPr>
        <p:spPr>
          <a:xfrm>
            <a:off x="9245964" y="4415742"/>
            <a:ext cx="1539433" cy="1539433"/>
          </a:xfrm>
          <a:custGeom>
            <a:avLst/>
            <a:gdLst>
              <a:gd name="connsiteX0" fmla="*/ 0 w 1539433"/>
              <a:gd name="connsiteY0" fmla="*/ 0 h 1539433"/>
              <a:gd name="connsiteX1" fmla="*/ 1539433 w 1539433"/>
              <a:gd name="connsiteY1" fmla="*/ 0 h 1539433"/>
              <a:gd name="connsiteX2" fmla="*/ 1539433 w 1539433"/>
              <a:gd name="connsiteY2" fmla="*/ 1539433 h 1539433"/>
              <a:gd name="connsiteX3" fmla="*/ 0 w 1539433"/>
              <a:gd name="connsiteY3" fmla="*/ 1539433 h 1539433"/>
            </a:gdLst>
            <a:ahLst/>
            <a:cxnLst>
              <a:cxn ang="0">
                <a:pos x="connsiteX0" y="connsiteY0"/>
              </a:cxn>
              <a:cxn ang="0">
                <a:pos x="connsiteX1" y="connsiteY1"/>
              </a:cxn>
              <a:cxn ang="0">
                <a:pos x="connsiteX2" y="connsiteY2"/>
              </a:cxn>
              <a:cxn ang="0">
                <a:pos x="connsiteX3" y="connsiteY3"/>
              </a:cxn>
            </a:cxnLst>
            <a:rect l="l" t="t" r="r" b="b"/>
            <a:pathLst>
              <a:path w="1539433" h="1539433">
                <a:moveTo>
                  <a:pt x="0" y="0"/>
                </a:moveTo>
                <a:lnTo>
                  <a:pt x="1539433" y="0"/>
                </a:lnTo>
                <a:lnTo>
                  <a:pt x="1539433" y="1539433"/>
                </a:lnTo>
                <a:lnTo>
                  <a:pt x="0" y="1539433"/>
                </a:lnTo>
                <a:close/>
              </a:path>
            </a:pathLst>
          </a:custGeom>
        </p:spPr>
        <p:txBody>
          <a:bodyPr wrap="square">
            <a:noAutofit/>
          </a:bodyPr>
          <a:lstStyle/>
          <a:p>
            <a:endParaRPr lang="en-IN" dirty="0"/>
          </a:p>
        </p:txBody>
      </p:sp>
    </p:spTree>
    <p:extLst>
      <p:ext uri="{BB962C8B-B14F-4D97-AF65-F5344CB8AC3E}">
        <p14:creationId xmlns:p14="http://schemas.microsoft.com/office/powerpoint/2010/main" val="3046392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599A9D-067C-4E67-8481-142D2F15541E}" type="datetimeFigureOut">
              <a:rPr lang="en-IN" smtClean="0"/>
              <a:t>10-08-2024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0951856" y="5867131"/>
            <a:ext cx="551167" cy="365125"/>
          </a:xfrm>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338406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99A9D-067C-4E67-8481-142D2F15541E}" type="datetimeFigureOut">
              <a:rPr lang="en-IN" smtClean="0"/>
              <a:t>10-08-2024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190262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599A9D-067C-4E67-8481-142D2F15541E}" type="datetimeFigureOut">
              <a:rPr lang="en-IN" smtClean="0"/>
              <a:t>10-08-2024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1513241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599A9D-067C-4E67-8481-142D2F15541E}" type="datetimeFigureOut">
              <a:rPr lang="en-IN" smtClean="0"/>
              <a:t>10-08-2024</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3774039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599A9D-067C-4E67-8481-142D2F15541E}" type="datetimeFigureOut">
              <a:rPr lang="en-IN" smtClean="0"/>
              <a:t>10-08-2024</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251233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99A9D-067C-4E67-8481-142D2F15541E}" type="datetimeFigureOut">
              <a:rPr lang="en-IN" smtClean="0"/>
              <a:t>10-08-2024</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1825821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99A9D-067C-4E67-8481-142D2F15541E}" type="datetimeFigureOut">
              <a:rPr lang="en-IN" smtClean="0"/>
              <a:t>10-08-2024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1749846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99A9D-067C-4E67-8481-142D2F15541E}" type="datetimeFigureOut">
              <a:rPr lang="en-IN" smtClean="0"/>
              <a:t>10-08-2024</a:t>
            </a:fld>
            <a:endParaRPr lang="en-IN"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F299AD-3948-408A-863C-F62D9774CE4D}" type="slidenum">
              <a:rPr lang="en-IN" smtClean="0"/>
              <a:t>‹#›</a:t>
            </a:fld>
            <a:endParaRPr lang="en-IN" dirty="0"/>
          </a:p>
        </p:txBody>
      </p:sp>
    </p:spTree>
    <p:extLst>
      <p:ext uri="{BB962C8B-B14F-4D97-AF65-F5344CB8AC3E}">
        <p14:creationId xmlns:p14="http://schemas.microsoft.com/office/powerpoint/2010/main" val="4122589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599A9D-067C-4E67-8481-142D2F15541E}" type="datetimeFigureOut">
              <a:rPr lang="en-IN" smtClean="0"/>
              <a:t>10-08-2024</a:t>
            </a:fld>
            <a:endParaRPr lang="en-IN"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4F299AD-3948-408A-863C-F62D9774CE4D}" type="slidenum">
              <a:rPr lang="en-IN" smtClean="0"/>
              <a:t>‹#›</a:t>
            </a:fld>
            <a:endParaRPr lang="en-IN" dirty="0"/>
          </a:p>
        </p:txBody>
      </p:sp>
    </p:spTree>
    <p:extLst>
      <p:ext uri="{BB962C8B-B14F-4D97-AF65-F5344CB8AC3E}">
        <p14:creationId xmlns:p14="http://schemas.microsoft.com/office/powerpoint/2010/main" val="149441584"/>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 id="2147484288" r:id="rId12"/>
    <p:sldLayoutId id="2147484289" r:id="rId13"/>
    <p:sldLayoutId id="2147484290" r:id="rId14"/>
    <p:sldLayoutId id="2147484291" r:id="rId15"/>
    <p:sldLayoutId id="2147484292" r:id="rId16"/>
    <p:sldLayoutId id="2147484293" r:id="rId17"/>
    <p:sldLayoutId id="2147484294"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C686317-9C96-4A02-88CE-7319FF590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236C15-CACC-C281-F29F-CAB45CD3EBB1}"/>
              </a:ext>
            </a:extLst>
          </p:cNvPr>
          <p:cNvSpPr/>
          <p:nvPr/>
        </p:nvSpPr>
        <p:spPr>
          <a:xfrm>
            <a:off x="6217812" y="785446"/>
            <a:ext cx="5658002" cy="2215662"/>
          </a:xfrm>
          <a:prstGeom prst="rect">
            <a:avLst/>
          </a:prstGeom>
        </p:spPr>
        <p:txBody>
          <a:bodyPr vert="horz" lIns="91440" tIns="45720" rIns="91440" bIns="45720" rtlCol="0" anchor="b">
            <a:normAutofit/>
            <a:scene3d>
              <a:camera prst="orthographicFront"/>
              <a:lightRig rig="threePt" dir="t"/>
            </a:scene3d>
            <a:sp3d extrusionH="57150">
              <a:bevelT w="38100" h="38100" prst="angle"/>
            </a:sp3d>
          </a:bodyPr>
          <a:lstStyle/>
          <a:p>
            <a:pPr>
              <a:spcBef>
                <a:spcPct val="0"/>
              </a:spcBef>
              <a:spcAft>
                <a:spcPts val="600"/>
              </a:spcAft>
            </a:pPr>
            <a:r>
              <a:rPr lang="en-US" sz="6000" b="0" i="0" spc="-50" dirty="0">
                <a:ln w="3175" cmpd="sng">
                  <a:noFill/>
                </a:ln>
                <a:latin typeface="Georgia Pro Black" panose="02040A02050405020203" pitchFamily="18" charset="0"/>
                <a:ea typeface="+mj-ea"/>
                <a:cs typeface="+mj-cs"/>
              </a:rPr>
              <a:t>TRUSTEE WORKSHOP</a:t>
            </a:r>
          </a:p>
        </p:txBody>
      </p:sp>
      <p:grpSp>
        <p:nvGrpSpPr>
          <p:cNvPr id="16" name="Group 15">
            <a:extLst>
              <a:ext uri="{FF2B5EF4-FFF2-40B4-BE49-F238E27FC236}">
                <a16:creationId xmlns:a16="http://schemas.microsoft.com/office/drawing/2014/main" id="{E0E25B5C-98A3-47D8-A4D7-10C2E17589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17" name="Freeform 6">
              <a:extLst>
                <a:ext uri="{FF2B5EF4-FFF2-40B4-BE49-F238E27FC236}">
                  <a16:creationId xmlns:a16="http://schemas.microsoft.com/office/drawing/2014/main" id="{FECB3374-15F5-40C2-95B4-0FCF10849F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18" name="Freeform 7">
              <a:extLst>
                <a:ext uri="{FF2B5EF4-FFF2-40B4-BE49-F238E27FC236}">
                  <a16:creationId xmlns:a16="http://schemas.microsoft.com/office/drawing/2014/main" id="{E762314F-F556-4403-BAA1-AF8A3BED3E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19" name="Freeform 25">
              <a:extLst>
                <a:ext uri="{FF2B5EF4-FFF2-40B4-BE49-F238E27FC236}">
                  <a16:creationId xmlns:a16="http://schemas.microsoft.com/office/drawing/2014/main" id="{02EDEF56-2F86-4867-986A-5AFB8EC07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11" name="Freeform 26">
              <a:extLst>
                <a:ext uri="{FF2B5EF4-FFF2-40B4-BE49-F238E27FC236}">
                  <a16:creationId xmlns:a16="http://schemas.microsoft.com/office/drawing/2014/main" id="{51BE63E6-C24A-43FA-93F5-475F550AB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12" name="Freeform 27">
              <a:extLst>
                <a:ext uri="{FF2B5EF4-FFF2-40B4-BE49-F238E27FC236}">
                  <a16:creationId xmlns:a16="http://schemas.microsoft.com/office/drawing/2014/main" id="{9639DAAA-46FE-401C-BB78-B7A9AF33C0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2" name="Freeform 28">
              <a:extLst>
                <a:ext uri="{FF2B5EF4-FFF2-40B4-BE49-F238E27FC236}">
                  <a16:creationId xmlns:a16="http://schemas.microsoft.com/office/drawing/2014/main" id="{D5EFBD2C-94D5-43D0-B2FE-E390BD3F34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24" name="Rounded Rectangle 16">
            <a:extLst>
              <a:ext uri="{FF2B5EF4-FFF2-40B4-BE49-F238E27FC236}">
                <a16:creationId xmlns:a16="http://schemas.microsoft.com/office/drawing/2014/main" id="{EB9A9756-A5DB-460E-A867-A2AE77834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5419641"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queen, sign&#10;&#10;Description automatically generated">
            <a:extLst>
              <a:ext uri="{FF2B5EF4-FFF2-40B4-BE49-F238E27FC236}">
                <a16:creationId xmlns:a16="http://schemas.microsoft.com/office/drawing/2014/main" id="{7EED60F2-60F2-CAA6-8AE1-A30F7F7E5B96}"/>
              </a:ext>
            </a:extLst>
          </p:cNvPr>
          <p:cNvPicPr>
            <a:picLocks noChangeAspect="1"/>
          </p:cNvPicPr>
          <p:nvPr/>
        </p:nvPicPr>
        <p:blipFill rotWithShape="1">
          <a:blip r:embed="rId3">
            <a:extLst>
              <a:ext uri="{28A0092B-C50C-407E-A947-70E740481C1C}">
                <a14:useLocalDpi xmlns:a14="http://schemas.microsoft.com/office/drawing/2010/main" val="0"/>
              </a:ext>
            </a:extLst>
          </a:blip>
          <a:srcRect t="1471" r="-2" b="3527"/>
          <a:stretch/>
        </p:blipFill>
        <p:spPr>
          <a:xfrm>
            <a:off x="1091358" y="1011765"/>
            <a:ext cx="4546704" cy="4546708"/>
          </a:xfrm>
          <a:prstGeom prst="rect">
            <a:avLst/>
          </a:pr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076088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EAFE0D-BA53-6C85-3BA0-F53E2035F72F}"/>
              </a:ext>
            </a:extLst>
          </p:cNvPr>
          <p:cNvPicPr>
            <a:picLocks noChangeAspect="1"/>
          </p:cNvPicPr>
          <p:nvPr/>
        </p:nvPicPr>
        <p:blipFill>
          <a:blip r:embed="rId3"/>
          <a:stretch>
            <a:fillRect/>
          </a:stretch>
        </p:blipFill>
        <p:spPr>
          <a:xfrm rot="20481392">
            <a:off x="683732" y="1301569"/>
            <a:ext cx="4351337" cy="4991889"/>
          </a:xfrm>
          <a:prstGeom prst="rect">
            <a:avLst/>
          </a:prstGeom>
          <a:ln w="38100" cap="sq">
            <a:solidFill>
              <a:schemeClr val="bg1">
                <a:lumMod val="65000"/>
              </a:schemeClr>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7A01AF5C-0D48-0546-3316-6A87BFB90E2A}"/>
              </a:ext>
            </a:extLst>
          </p:cNvPr>
          <p:cNvPicPr>
            <a:picLocks noChangeAspect="1"/>
          </p:cNvPicPr>
          <p:nvPr/>
        </p:nvPicPr>
        <p:blipFill>
          <a:blip r:embed="rId4"/>
          <a:stretch>
            <a:fillRect/>
          </a:stretch>
        </p:blipFill>
        <p:spPr>
          <a:xfrm rot="424992">
            <a:off x="6088202" y="2197755"/>
            <a:ext cx="5761522" cy="4167760"/>
          </a:xfrm>
          <a:prstGeom prst="rect">
            <a:avLst/>
          </a:prstGeom>
          <a:ln w="38100" cap="sq">
            <a:solidFill>
              <a:schemeClr val="bg1">
                <a:lumMod val="65000"/>
              </a:schemeClr>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74A95424-3691-0391-0A92-93F6C409C427}"/>
              </a:ext>
            </a:extLst>
          </p:cNvPr>
          <p:cNvSpPr txBox="1"/>
          <p:nvPr/>
        </p:nvSpPr>
        <p:spPr>
          <a:xfrm>
            <a:off x="1696064" y="153160"/>
            <a:ext cx="10166565" cy="175432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5400" noProof="0" dirty="0">
                <a:latin typeface="Georgia Pro Black" panose="02040A02050405020203" pitchFamily="18" charset="0"/>
              </a:rPr>
              <a:t>DUES AND MEMBERSHIP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5400" b="0" i="0" u="none" strike="noStrike" kern="1200" cap="none" spc="0" normalizeH="0" baseline="0" dirty="0">
                <a:ln>
                  <a:noFill/>
                </a:ln>
                <a:effectLst/>
                <a:uLnTx/>
                <a:uFillTx/>
                <a:latin typeface="Georgia Pro Black" panose="02040A02050405020203" pitchFamily="18" charset="0"/>
              </a:rPr>
              <a:t>TRANSMITTAL</a:t>
            </a:r>
            <a:endParaRPr kumimoji="0" lang="en-IN" sz="5400" b="0" i="0" u="none" strike="noStrike" kern="1200" cap="none" spc="0" normalizeH="0" baseline="0" noProof="0" dirty="0">
              <a:ln>
                <a:noFill/>
              </a:ln>
              <a:effectLst/>
              <a:uLnTx/>
              <a:uFillTx/>
              <a:latin typeface="Georgia Pro Black" panose="02040A02050405020203" pitchFamily="18" charset="0"/>
            </a:endParaRPr>
          </a:p>
        </p:txBody>
      </p:sp>
    </p:spTree>
    <p:extLst>
      <p:ext uri="{BB962C8B-B14F-4D97-AF65-F5344CB8AC3E}">
        <p14:creationId xmlns:p14="http://schemas.microsoft.com/office/powerpoint/2010/main" val="2249378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257FC53E-1431-A7B5-5615-C7EBC56E25B9}"/>
              </a:ext>
            </a:extLst>
          </p:cNvPr>
          <p:cNvPicPr>
            <a:picLocks noChangeAspect="1"/>
          </p:cNvPicPr>
          <p:nvPr/>
        </p:nvPicPr>
        <p:blipFill rotWithShape="1">
          <a:blip r:embed="rId4">
            <a:extLst>
              <a:ext uri="{28A0092B-C50C-407E-A947-70E740481C1C}">
                <a14:useLocalDpi xmlns:a14="http://schemas.microsoft.com/office/drawing/2010/main" val="0"/>
              </a:ext>
            </a:extLst>
          </a:blip>
          <a:srcRect b="16935"/>
          <a:stretch/>
        </p:blipFill>
        <p:spPr>
          <a:xfrm>
            <a:off x="0" y="0"/>
            <a:ext cx="12191999" cy="6858000"/>
          </a:xfrm>
          <a:prstGeom prst="rect">
            <a:avLst/>
          </a:prstGeom>
        </p:spPr>
      </p:pic>
      <p:sp>
        <p:nvSpPr>
          <p:cNvPr id="4" name="TextBox 3">
            <a:extLst>
              <a:ext uri="{FF2B5EF4-FFF2-40B4-BE49-F238E27FC236}">
                <a16:creationId xmlns:a16="http://schemas.microsoft.com/office/drawing/2014/main" id="{9B3CAA50-6B78-AAB6-D86A-AEDBC486A5A4}"/>
              </a:ext>
            </a:extLst>
          </p:cNvPr>
          <p:cNvSpPr txBox="1"/>
          <p:nvPr/>
        </p:nvSpPr>
        <p:spPr>
          <a:xfrm>
            <a:off x="6684914" y="1692173"/>
            <a:ext cx="732893" cy="276999"/>
          </a:xfrm>
          <a:prstGeom prst="rect">
            <a:avLst/>
          </a:prstGeom>
          <a:noFill/>
        </p:spPr>
        <p:txBody>
          <a:bodyPr wrap="none" rtlCol="0">
            <a:spAutoFit/>
          </a:bodyPr>
          <a:lstStyle/>
          <a:p>
            <a:pPr algn="r"/>
            <a:r>
              <a:rPr lang="en-US" sz="1200" dirty="0"/>
              <a:t>7,674.22</a:t>
            </a:r>
          </a:p>
        </p:txBody>
      </p:sp>
      <p:sp>
        <p:nvSpPr>
          <p:cNvPr id="6" name="TextBox 5">
            <a:extLst>
              <a:ext uri="{FF2B5EF4-FFF2-40B4-BE49-F238E27FC236}">
                <a16:creationId xmlns:a16="http://schemas.microsoft.com/office/drawing/2014/main" id="{B3DBAA56-2A49-DA02-E92E-07F876DA4E56}"/>
              </a:ext>
            </a:extLst>
          </p:cNvPr>
          <p:cNvSpPr txBox="1"/>
          <p:nvPr/>
        </p:nvSpPr>
        <p:spPr>
          <a:xfrm>
            <a:off x="6886475" y="2434507"/>
            <a:ext cx="537328" cy="276999"/>
          </a:xfrm>
          <a:prstGeom prst="rect">
            <a:avLst/>
          </a:prstGeom>
          <a:noFill/>
        </p:spPr>
        <p:txBody>
          <a:bodyPr wrap="none" rtlCol="0">
            <a:spAutoFit/>
          </a:bodyPr>
          <a:lstStyle/>
          <a:p>
            <a:pPr algn="r"/>
            <a:r>
              <a:rPr lang="en-US" sz="1200" dirty="0"/>
              <a:t>16.00</a:t>
            </a:r>
          </a:p>
        </p:txBody>
      </p:sp>
      <p:sp>
        <p:nvSpPr>
          <p:cNvPr id="8" name="TextBox 7">
            <a:extLst>
              <a:ext uri="{FF2B5EF4-FFF2-40B4-BE49-F238E27FC236}">
                <a16:creationId xmlns:a16="http://schemas.microsoft.com/office/drawing/2014/main" id="{FEB27A57-08FA-D313-5711-AD85028C9A20}"/>
              </a:ext>
            </a:extLst>
          </p:cNvPr>
          <p:cNvSpPr txBox="1"/>
          <p:nvPr/>
        </p:nvSpPr>
        <p:spPr>
          <a:xfrm>
            <a:off x="6807819" y="1883901"/>
            <a:ext cx="615874" cy="276999"/>
          </a:xfrm>
          <a:prstGeom prst="rect">
            <a:avLst/>
          </a:prstGeom>
          <a:noFill/>
        </p:spPr>
        <p:txBody>
          <a:bodyPr wrap="none" rtlCol="0">
            <a:spAutoFit/>
          </a:bodyPr>
          <a:lstStyle/>
          <a:p>
            <a:pPr algn="r"/>
            <a:r>
              <a:rPr lang="en-US" sz="1200" dirty="0"/>
              <a:t>557.00</a:t>
            </a:r>
          </a:p>
        </p:txBody>
      </p:sp>
      <p:sp>
        <p:nvSpPr>
          <p:cNvPr id="10" name="TextBox 9">
            <a:extLst>
              <a:ext uri="{FF2B5EF4-FFF2-40B4-BE49-F238E27FC236}">
                <a16:creationId xmlns:a16="http://schemas.microsoft.com/office/drawing/2014/main" id="{1B8ACEE8-FFFC-0FF4-B0EC-C252D2710CD9}"/>
              </a:ext>
            </a:extLst>
          </p:cNvPr>
          <p:cNvSpPr txBox="1"/>
          <p:nvPr/>
        </p:nvSpPr>
        <p:spPr>
          <a:xfrm>
            <a:off x="6989603" y="2813047"/>
            <a:ext cx="458780" cy="276999"/>
          </a:xfrm>
          <a:prstGeom prst="rect">
            <a:avLst/>
          </a:prstGeom>
          <a:noFill/>
        </p:spPr>
        <p:txBody>
          <a:bodyPr wrap="none" rtlCol="0">
            <a:spAutoFit/>
          </a:bodyPr>
          <a:lstStyle/>
          <a:p>
            <a:pPr algn="r"/>
            <a:r>
              <a:rPr lang="en-US" sz="1200" dirty="0"/>
              <a:t>9.72</a:t>
            </a:r>
          </a:p>
        </p:txBody>
      </p:sp>
      <p:sp>
        <p:nvSpPr>
          <p:cNvPr id="12" name="TextBox 11">
            <a:extLst>
              <a:ext uri="{FF2B5EF4-FFF2-40B4-BE49-F238E27FC236}">
                <a16:creationId xmlns:a16="http://schemas.microsoft.com/office/drawing/2014/main" id="{1CBC1DAA-11DE-F022-C0CC-B6B5E06A5D99}"/>
              </a:ext>
            </a:extLst>
          </p:cNvPr>
          <p:cNvSpPr txBox="1"/>
          <p:nvPr/>
        </p:nvSpPr>
        <p:spPr>
          <a:xfrm>
            <a:off x="6700739" y="3063770"/>
            <a:ext cx="732893" cy="276999"/>
          </a:xfrm>
          <a:prstGeom prst="rect">
            <a:avLst/>
          </a:prstGeom>
          <a:noFill/>
        </p:spPr>
        <p:txBody>
          <a:bodyPr wrap="none" rtlCol="0">
            <a:spAutoFit/>
          </a:bodyPr>
          <a:lstStyle/>
          <a:p>
            <a:pPr algn="r"/>
            <a:r>
              <a:rPr lang="en-US" sz="1200" dirty="0"/>
              <a:t>8,256.94</a:t>
            </a:r>
          </a:p>
        </p:txBody>
      </p:sp>
      <p:sp>
        <p:nvSpPr>
          <p:cNvPr id="14" name="TextBox 13">
            <a:extLst>
              <a:ext uri="{FF2B5EF4-FFF2-40B4-BE49-F238E27FC236}">
                <a16:creationId xmlns:a16="http://schemas.microsoft.com/office/drawing/2014/main" id="{36385352-CFDC-3F0E-B1E5-18ED31AD98E7}"/>
              </a:ext>
            </a:extLst>
          </p:cNvPr>
          <p:cNvSpPr txBox="1"/>
          <p:nvPr/>
        </p:nvSpPr>
        <p:spPr>
          <a:xfrm>
            <a:off x="8469470" y="1697093"/>
            <a:ext cx="732893" cy="276999"/>
          </a:xfrm>
          <a:prstGeom prst="rect">
            <a:avLst/>
          </a:prstGeom>
          <a:noFill/>
        </p:spPr>
        <p:txBody>
          <a:bodyPr wrap="none" rtlCol="0">
            <a:spAutoFit/>
          </a:bodyPr>
          <a:lstStyle/>
          <a:p>
            <a:pPr algn="r"/>
            <a:r>
              <a:rPr lang="en-US" sz="1200" dirty="0"/>
              <a:t>5,634.01</a:t>
            </a:r>
          </a:p>
        </p:txBody>
      </p:sp>
      <p:sp>
        <p:nvSpPr>
          <p:cNvPr id="18" name="TextBox 17">
            <a:extLst>
              <a:ext uri="{FF2B5EF4-FFF2-40B4-BE49-F238E27FC236}">
                <a16:creationId xmlns:a16="http://schemas.microsoft.com/office/drawing/2014/main" id="{EF2874A3-1138-A907-513B-78032DDAD87D}"/>
              </a:ext>
            </a:extLst>
          </p:cNvPr>
          <p:cNvSpPr txBox="1"/>
          <p:nvPr/>
        </p:nvSpPr>
        <p:spPr>
          <a:xfrm>
            <a:off x="8592375" y="1888821"/>
            <a:ext cx="615874" cy="276999"/>
          </a:xfrm>
          <a:prstGeom prst="rect">
            <a:avLst/>
          </a:prstGeom>
          <a:noFill/>
        </p:spPr>
        <p:txBody>
          <a:bodyPr wrap="none" rtlCol="0">
            <a:spAutoFit/>
          </a:bodyPr>
          <a:lstStyle/>
          <a:p>
            <a:pPr algn="r"/>
            <a:r>
              <a:rPr lang="en-US" sz="1200" dirty="0"/>
              <a:t>569.00</a:t>
            </a:r>
          </a:p>
        </p:txBody>
      </p:sp>
      <p:sp>
        <p:nvSpPr>
          <p:cNvPr id="22" name="TextBox 21">
            <a:extLst>
              <a:ext uri="{FF2B5EF4-FFF2-40B4-BE49-F238E27FC236}">
                <a16:creationId xmlns:a16="http://schemas.microsoft.com/office/drawing/2014/main" id="{1870721E-A18B-C9FF-3D86-1AB6DB99EE8A}"/>
              </a:ext>
            </a:extLst>
          </p:cNvPr>
          <p:cNvSpPr txBox="1"/>
          <p:nvPr/>
        </p:nvSpPr>
        <p:spPr>
          <a:xfrm>
            <a:off x="8485295" y="3068690"/>
            <a:ext cx="732893" cy="276999"/>
          </a:xfrm>
          <a:prstGeom prst="rect">
            <a:avLst/>
          </a:prstGeom>
          <a:noFill/>
        </p:spPr>
        <p:txBody>
          <a:bodyPr wrap="none" rtlCol="0">
            <a:spAutoFit/>
          </a:bodyPr>
          <a:lstStyle/>
          <a:p>
            <a:pPr algn="r"/>
            <a:r>
              <a:rPr lang="en-US" sz="1200" dirty="0"/>
              <a:t>6,203.01</a:t>
            </a:r>
          </a:p>
        </p:txBody>
      </p:sp>
      <p:sp>
        <p:nvSpPr>
          <p:cNvPr id="24" name="TextBox 23">
            <a:extLst>
              <a:ext uri="{FF2B5EF4-FFF2-40B4-BE49-F238E27FC236}">
                <a16:creationId xmlns:a16="http://schemas.microsoft.com/office/drawing/2014/main" id="{839EA074-AB48-4394-7B6D-9E5050B0538B}"/>
              </a:ext>
            </a:extLst>
          </p:cNvPr>
          <p:cNvSpPr txBox="1"/>
          <p:nvPr/>
        </p:nvSpPr>
        <p:spPr>
          <a:xfrm>
            <a:off x="10209784" y="1687261"/>
            <a:ext cx="732893" cy="276999"/>
          </a:xfrm>
          <a:prstGeom prst="rect">
            <a:avLst/>
          </a:prstGeom>
          <a:noFill/>
        </p:spPr>
        <p:txBody>
          <a:bodyPr wrap="none" rtlCol="0">
            <a:spAutoFit/>
          </a:bodyPr>
          <a:lstStyle/>
          <a:p>
            <a:pPr algn="r"/>
            <a:r>
              <a:rPr lang="en-US" sz="1200" dirty="0"/>
              <a:t>6,050.37</a:t>
            </a:r>
          </a:p>
        </p:txBody>
      </p:sp>
      <p:sp>
        <p:nvSpPr>
          <p:cNvPr id="26" name="TextBox 25">
            <a:extLst>
              <a:ext uri="{FF2B5EF4-FFF2-40B4-BE49-F238E27FC236}">
                <a16:creationId xmlns:a16="http://schemas.microsoft.com/office/drawing/2014/main" id="{37C2780E-6470-5848-FFAA-565FFB11E6C4}"/>
              </a:ext>
            </a:extLst>
          </p:cNvPr>
          <p:cNvSpPr txBox="1"/>
          <p:nvPr/>
        </p:nvSpPr>
        <p:spPr>
          <a:xfrm>
            <a:off x="10332799" y="2429595"/>
            <a:ext cx="615874" cy="276999"/>
          </a:xfrm>
          <a:prstGeom prst="rect">
            <a:avLst/>
          </a:prstGeom>
          <a:noFill/>
        </p:spPr>
        <p:txBody>
          <a:bodyPr wrap="none" rtlCol="0">
            <a:spAutoFit/>
          </a:bodyPr>
          <a:lstStyle/>
          <a:p>
            <a:pPr algn="r"/>
            <a:r>
              <a:rPr lang="en-US" sz="1200" dirty="0"/>
              <a:t>197.05</a:t>
            </a:r>
          </a:p>
        </p:txBody>
      </p:sp>
      <p:sp>
        <p:nvSpPr>
          <p:cNvPr id="30" name="TextBox 29">
            <a:extLst>
              <a:ext uri="{FF2B5EF4-FFF2-40B4-BE49-F238E27FC236}">
                <a16:creationId xmlns:a16="http://schemas.microsoft.com/office/drawing/2014/main" id="{F5A05EB5-25D4-85A4-A055-CB78BEEFBA4A}"/>
              </a:ext>
            </a:extLst>
          </p:cNvPr>
          <p:cNvSpPr txBox="1"/>
          <p:nvPr/>
        </p:nvSpPr>
        <p:spPr>
          <a:xfrm>
            <a:off x="10225609" y="2810002"/>
            <a:ext cx="732893" cy="276999"/>
          </a:xfrm>
          <a:prstGeom prst="rect">
            <a:avLst/>
          </a:prstGeom>
          <a:noFill/>
        </p:spPr>
        <p:txBody>
          <a:bodyPr wrap="none" rtlCol="0">
            <a:spAutoFit/>
          </a:bodyPr>
          <a:lstStyle/>
          <a:p>
            <a:pPr algn="r"/>
            <a:r>
              <a:rPr lang="en-US" sz="1200" dirty="0"/>
              <a:t>1,070.28</a:t>
            </a:r>
          </a:p>
        </p:txBody>
      </p:sp>
      <p:sp>
        <p:nvSpPr>
          <p:cNvPr id="32" name="TextBox 31">
            <a:extLst>
              <a:ext uri="{FF2B5EF4-FFF2-40B4-BE49-F238E27FC236}">
                <a16:creationId xmlns:a16="http://schemas.microsoft.com/office/drawing/2014/main" id="{28B7B637-9CBF-8174-F879-C93D11300CE9}"/>
              </a:ext>
            </a:extLst>
          </p:cNvPr>
          <p:cNvSpPr txBox="1"/>
          <p:nvPr/>
        </p:nvSpPr>
        <p:spPr>
          <a:xfrm>
            <a:off x="10225609" y="3058858"/>
            <a:ext cx="732893" cy="276999"/>
          </a:xfrm>
          <a:prstGeom prst="rect">
            <a:avLst/>
          </a:prstGeom>
          <a:noFill/>
        </p:spPr>
        <p:txBody>
          <a:bodyPr wrap="none" rtlCol="0">
            <a:spAutoFit/>
          </a:bodyPr>
          <a:lstStyle/>
          <a:p>
            <a:pPr algn="r"/>
            <a:r>
              <a:rPr lang="en-US" sz="1200" dirty="0"/>
              <a:t>7,305.70</a:t>
            </a:r>
          </a:p>
        </p:txBody>
      </p:sp>
      <p:sp>
        <p:nvSpPr>
          <p:cNvPr id="34" name="TextBox 33">
            <a:extLst>
              <a:ext uri="{FF2B5EF4-FFF2-40B4-BE49-F238E27FC236}">
                <a16:creationId xmlns:a16="http://schemas.microsoft.com/office/drawing/2014/main" id="{0BF83B1E-2417-D67B-7FB5-79369228F4D6}"/>
              </a:ext>
            </a:extLst>
          </p:cNvPr>
          <p:cNvSpPr txBox="1"/>
          <p:nvPr/>
        </p:nvSpPr>
        <p:spPr>
          <a:xfrm>
            <a:off x="6011404" y="3476733"/>
            <a:ext cx="732893" cy="276999"/>
          </a:xfrm>
          <a:prstGeom prst="rect">
            <a:avLst/>
          </a:prstGeom>
          <a:noFill/>
        </p:spPr>
        <p:txBody>
          <a:bodyPr wrap="none" rtlCol="0">
            <a:spAutoFit/>
          </a:bodyPr>
          <a:lstStyle/>
          <a:p>
            <a:pPr algn="r"/>
            <a:r>
              <a:rPr lang="en-US" sz="1200" dirty="0"/>
              <a:t>6,235.44</a:t>
            </a:r>
          </a:p>
        </p:txBody>
      </p:sp>
      <p:sp>
        <p:nvSpPr>
          <p:cNvPr id="36" name="TextBox 35">
            <a:extLst>
              <a:ext uri="{FF2B5EF4-FFF2-40B4-BE49-F238E27FC236}">
                <a16:creationId xmlns:a16="http://schemas.microsoft.com/office/drawing/2014/main" id="{05F5071D-78F6-2564-0734-18A6713BEF03}"/>
              </a:ext>
            </a:extLst>
          </p:cNvPr>
          <p:cNvSpPr txBox="1"/>
          <p:nvPr/>
        </p:nvSpPr>
        <p:spPr>
          <a:xfrm>
            <a:off x="6017400" y="4248563"/>
            <a:ext cx="732893" cy="276999"/>
          </a:xfrm>
          <a:prstGeom prst="rect">
            <a:avLst/>
          </a:prstGeom>
          <a:noFill/>
        </p:spPr>
        <p:txBody>
          <a:bodyPr wrap="none" rtlCol="0">
            <a:spAutoFit/>
          </a:bodyPr>
          <a:lstStyle/>
          <a:p>
            <a:pPr algn="r"/>
            <a:r>
              <a:rPr lang="en-US" sz="1200" dirty="0"/>
              <a:t>7,305.70</a:t>
            </a:r>
          </a:p>
        </p:txBody>
      </p:sp>
      <p:sp>
        <p:nvSpPr>
          <p:cNvPr id="42" name="TextBox 41">
            <a:extLst>
              <a:ext uri="{FF2B5EF4-FFF2-40B4-BE49-F238E27FC236}">
                <a16:creationId xmlns:a16="http://schemas.microsoft.com/office/drawing/2014/main" id="{B54D2461-1ECD-D5E2-95AF-8D9024178394}"/>
              </a:ext>
            </a:extLst>
          </p:cNvPr>
          <p:cNvSpPr txBox="1"/>
          <p:nvPr/>
        </p:nvSpPr>
        <p:spPr>
          <a:xfrm>
            <a:off x="6017393" y="4061752"/>
            <a:ext cx="732893" cy="276999"/>
          </a:xfrm>
          <a:prstGeom prst="rect">
            <a:avLst/>
          </a:prstGeom>
          <a:noFill/>
        </p:spPr>
        <p:txBody>
          <a:bodyPr wrap="none" rtlCol="0">
            <a:spAutoFit/>
          </a:bodyPr>
          <a:lstStyle/>
          <a:p>
            <a:pPr algn="r"/>
            <a:r>
              <a:rPr lang="en-US" sz="1200" dirty="0"/>
              <a:t>1,070.28</a:t>
            </a:r>
          </a:p>
        </p:txBody>
      </p:sp>
      <p:sp>
        <p:nvSpPr>
          <p:cNvPr id="44" name="TextBox 43">
            <a:extLst>
              <a:ext uri="{FF2B5EF4-FFF2-40B4-BE49-F238E27FC236}">
                <a16:creationId xmlns:a16="http://schemas.microsoft.com/office/drawing/2014/main" id="{6AA812C1-459D-A659-02D0-FE0ECC5CF7D6}"/>
              </a:ext>
            </a:extLst>
          </p:cNvPr>
          <p:cNvSpPr txBox="1"/>
          <p:nvPr/>
        </p:nvSpPr>
        <p:spPr>
          <a:xfrm>
            <a:off x="10359947" y="1883907"/>
            <a:ext cx="583814" cy="276999"/>
          </a:xfrm>
          <a:prstGeom prst="rect">
            <a:avLst/>
          </a:prstGeom>
          <a:noFill/>
        </p:spPr>
        <p:txBody>
          <a:bodyPr wrap="none" rtlCol="0">
            <a:spAutoFit/>
          </a:bodyPr>
          <a:lstStyle/>
          <a:p>
            <a:pPr algn="r"/>
            <a:r>
              <a:rPr lang="en-US" sz="1200" dirty="0"/>
              <a:t>-12.00</a:t>
            </a:r>
          </a:p>
        </p:txBody>
      </p:sp>
      <p:sp>
        <p:nvSpPr>
          <p:cNvPr id="46" name="TextBox 45">
            <a:extLst>
              <a:ext uri="{FF2B5EF4-FFF2-40B4-BE49-F238E27FC236}">
                <a16:creationId xmlns:a16="http://schemas.microsoft.com/office/drawing/2014/main" id="{B155DB1C-686C-BC56-46BE-4B44BD9D270D}"/>
              </a:ext>
            </a:extLst>
          </p:cNvPr>
          <p:cNvSpPr txBox="1"/>
          <p:nvPr/>
        </p:nvSpPr>
        <p:spPr>
          <a:xfrm>
            <a:off x="1027026" y="2608615"/>
            <a:ext cx="619465" cy="307777"/>
          </a:xfrm>
          <a:prstGeom prst="rect">
            <a:avLst/>
          </a:prstGeom>
          <a:noFill/>
        </p:spPr>
        <p:txBody>
          <a:bodyPr wrap="none" rtlCol="0">
            <a:spAutoFit/>
          </a:bodyPr>
          <a:lstStyle/>
          <a:p>
            <a:r>
              <a:rPr lang="en-US" sz="1400" b="1" dirty="0"/>
              <a:t>Totals</a:t>
            </a:r>
          </a:p>
        </p:txBody>
      </p:sp>
      <p:sp>
        <p:nvSpPr>
          <p:cNvPr id="48" name="TextBox 47">
            <a:extLst>
              <a:ext uri="{FF2B5EF4-FFF2-40B4-BE49-F238E27FC236}">
                <a16:creationId xmlns:a16="http://schemas.microsoft.com/office/drawing/2014/main" id="{29E6CD5A-F7ED-ACCB-935A-53E92CC969DC}"/>
              </a:ext>
            </a:extLst>
          </p:cNvPr>
          <p:cNvSpPr txBox="1"/>
          <p:nvPr/>
        </p:nvSpPr>
        <p:spPr>
          <a:xfrm>
            <a:off x="6695830" y="2626235"/>
            <a:ext cx="732893" cy="276999"/>
          </a:xfrm>
          <a:prstGeom prst="rect">
            <a:avLst/>
          </a:prstGeom>
          <a:noFill/>
        </p:spPr>
        <p:txBody>
          <a:bodyPr wrap="none" rtlCol="0">
            <a:spAutoFit/>
          </a:bodyPr>
          <a:lstStyle/>
          <a:p>
            <a:pPr algn="r"/>
            <a:r>
              <a:rPr lang="en-US" sz="1200" dirty="0"/>
              <a:t>8,247.22</a:t>
            </a:r>
          </a:p>
        </p:txBody>
      </p:sp>
      <p:sp>
        <p:nvSpPr>
          <p:cNvPr id="50" name="TextBox 49">
            <a:extLst>
              <a:ext uri="{FF2B5EF4-FFF2-40B4-BE49-F238E27FC236}">
                <a16:creationId xmlns:a16="http://schemas.microsoft.com/office/drawing/2014/main" id="{FC1E479E-A60F-B1BF-895D-D36544CC592E}"/>
              </a:ext>
            </a:extLst>
          </p:cNvPr>
          <p:cNvSpPr txBox="1"/>
          <p:nvPr/>
        </p:nvSpPr>
        <p:spPr>
          <a:xfrm>
            <a:off x="8478783" y="2618933"/>
            <a:ext cx="732893" cy="276999"/>
          </a:xfrm>
          <a:prstGeom prst="rect">
            <a:avLst/>
          </a:prstGeom>
          <a:noFill/>
        </p:spPr>
        <p:txBody>
          <a:bodyPr wrap="none" rtlCol="0">
            <a:spAutoFit/>
          </a:bodyPr>
          <a:lstStyle/>
          <a:p>
            <a:pPr algn="r"/>
            <a:r>
              <a:rPr lang="en-US" sz="1200" dirty="0"/>
              <a:t>6,203.01</a:t>
            </a:r>
          </a:p>
        </p:txBody>
      </p:sp>
      <p:sp>
        <p:nvSpPr>
          <p:cNvPr id="52" name="TextBox 51">
            <a:extLst>
              <a:ext uri="{FF2B5EF4-FFF2-40B4-BE49-F238E27FC236}">
                <a16:creationId xmlns:a16="http://schemas.microsoft.com/office/drawing/2014/main" id="{1FA152FF-AC32-0B5F-B6E0-5ED80D39471F}"/>
              </a:ext>
            </a:extLst>
          </p:cNvPr>
          <p:cNvSpPr txBox="1"/>
          <p:nvPr/>
        </p:nvSpPr>
        <p:spPr>
          <a:xfrm>
            <a:off x="4494085" y="2624003"/>
            <a:ext cx="811441" cy="276999"/>
          </a:xfrm>
          <a:prstGeom prst="rect">
            <a:avLst/>
          </a:prstGeom>
          <a:noFill/>
        </p:spPr>
        <p:txBody>
          <a:bodyPr wrap="none" rtlCol="0">
            <a:spAutoFit/>
          </a:bodyPr>
          <a:lstStyle/>
          <a:p>
            <a:pPr algn="r"/>
            <a:r>
              <a:rPr lang="en-US" sz="1200" dirty="0"/>
              <a:t>$4,191.21</a:t>
            </a:r>
          </a:p>
        </p:txBody>
      </p:sp>
      <p:sp>
        <p:nvSpPr>
          <p:cNvPr id="54" name="TextBox 53">
            <a:extLst>
              <a:ext uri="{FF2B5EF4-FFF2-40B4-BE49-F238E27FC236}">
                <a16:creationId xmlns:a16="http://schemas.microsoft.com/office/drawing/2014/main" id="{C2E68CD7-2FB2-8DA9-9120-C53053DFD4AC}"/>
              </a:ext>
            </a:extLst>
          </p:cNvPr>
          <p:cNvSpPr txBox="1"/>
          <p:nvPr/>
        </p:nvSpPr>
        <p:spPr>
          <a:xfrm>
            <a:off x="10222573" y="2626235"/>
            <a:ext cx="732893" cy="276999"/>
          </a:xfrm>
          <a:prstGeom prst="rect">
            <a:avLst/>
          </a:prstGeom>
          <a:noFill/>
        </p:spPr>
        <p:txBody>
          <a:bodyPr wrap="none" rtlCol="0">
            <a:spAutoFit/>
          </a:bodyPr>
          <a:lstStyle/>
          <a:p>
            <a:pPr algn="r"/>
            <a:r>
              <a:rPr lang="en-US" sz="1200" dirty="0"/>
              <a:t>6,235.42</a:t>
            </a:r>
          </a:p>
        </p:txBody>
      </p:sp>
      <p:sp>
        <p:nvSpPr>
          <p:cNvPr id="2" name="Rectangle 1">
            <a:extLst>
              <a:ext uri="{FF2B5EF4-FFF2-40B4-BE49-F238E27FC236}">
                <a16:creationId xmlns:a16="http://schemas.microsoft.com/office/drawing/2014/main" id="{E5216457-4B12-FC63-0B75-3177CCE80D9F}"/>
              </a:ext>
            </a:extLst>
          </p:cNvPr>
          <p:cNvSpPr/>
          <p:nvPr/>
        </p:nvSpPr>
        <p:spPr>
          <a:xfrm>
            <a:off x="2861187" y="5338916"/>
            <a:ext cx="924232" cy="186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448DFB06-DACA-CBC4-8E5E-0FA86B9CCA3A}"/>
              </a:ext>
            </a:extLst>
          </p:cNvPr>
          <p:cNvSpPr txBox="1"/>
          <p:nvPr/>
        </p:nvSpPr>
        <p:spPr>
          <a:xfrm>
            <a:off x="8725791" y="2439955"/>
            <a:ext cx="458780" cy="276999"/>
          </a:xfrm>
          <a:prstGeom prst="rect">
            <a:avLst/>
          </a:prstGeom>
          <a:noFill/>
        </p:spPr>
        <p:txBody>
          <a:bodyPr wrap="none" rtlCol="0">
            <a:spAutoFit/>
          </a:bodyPr>
          <a:lstStyle/>
          <a:p>
            <a:pPr algn="r"/>
            <a:r>
              <a:rPr lang="en-US" sz="1200" dirty="0"/>
              <a:t>0.00</a:t>
            </a:r>
          </a:p>
        </p:txBody>
      </p:sp>
    </p:spTree>
    <p:custDataLst>
      <p:tags r:id="rId1"/>
    </p:custDataLst>
    <p:extLst>
      <p:ext uri="{BB962C8B-B14F-4D97-AF65-F5344CB8AC3E}">
        <p14:creationId xmlns:p14="http://schemas.microsoft.com/office/powerpoint/2010/main" val="842732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F18F6B-A75B-789D-6CCC-121F3C73F597}"/>
              </a:ext>
            </a:extLst>
          </p:cNvPr>
          <p:cNvPicPr>
            <a:picLocks noChangeAspect="1"/>
          </p:cNvPicPr>
          <p:nvPr/>
        </p:nvPicPr>
        <p:blipFill>
          <a:blip r:embed="rId3"/>
          <a:stretch>
            <a:fillRect/>
          </a:stretch>
        </p:blipFill>
        <p:spPr>
          <a:xfrm>
            <a:off x="2870579" y="-52884"/>
            <a:ext cx="9321421" cy="6910884"/>
          </a:xfrm>
          <a:prstGeom prst="rect">
            <a:avLst/>
          </a:prstGeom>
        </p:spPr>
      </p:pic>
      <p:sp>
        <p:nvSpPr>
          <p:cNvPr id="8" name="Oval 7">
            <a:extLst>
              <a:ext uri="{FF2B5EF4-FFF2-40B4-BE49-F238E27FC236}">
                <a16:creationId xmlns:a16="http://schemas.microsoft.com/office/drawing/2014/main" id="{19B3A4EA-4C05-A70E-D737-DA52063776D5}"/>
              </a:ext>
            </a:extLst>
          </p:cNvPr>
          <p:cNvSpPr/>
          <p:nvPr/>
        </p:nvSpPr>
        <p:spPr>
          <a:xfrm>
            <a:off x="5026431" y="1323831"/>
            <a:ext cx="2002165" cy="229282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4A3E11-554F-B031-8855-499CCC113C27}"/>
              </a:ext>
            </a:extLst>
          </p:cNvPr>
          <p:cNvSpPr/>
          <p:nvPr/>
        </p:nvSpPr>
        <p:spPr>
          <a:xfrm flipH="1">
            <a:off x="0" y="1847782"/>
            <a:ext cx="3090725" cy="2800767"/>
          </a:xfrm>
          <a:prstGeom prst="rect">
            <a:avLst/>
          </a:prstGeom>
          <a:noFill/>
        </p:spPr>
        <p:txBody>
          <a:bodyPr wrap="squar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latin typeface="Georgia Pro Cond" panose="02040506050405020303" pitchFamily="18" charset="0"/>
              </a:rPr>
              <a:t>Preparing for the next quarterly audit</a:t>
            </a:r>
          </a:p>
        </p:txBody>
      </p:sp>
      <p:sp>
        <p:nvSpPr>
          <p:cNvPr id="11" name="TextBox 10">
            <a:extLst>
              <a:ext uri="{FF2B5EF4-FFF2-40B4-BE49-F238E27FC236}">
                <a16:creationId xmlns:a16="http://schemas.microsoft.com/office/drawing/2014/main" id="{046A3FCB-FC38-F467-D26D-B14A14A31C93}"/>
              </a:ext>
            </a:extLst>
          </p:cNvPr>
          <p:cNvSpPr txBox="1"/>
          <p:nvPr/>
        </p:nvSpPr>
        <p:spPr>
          <a:xfrm>
            <a:off x="8650900" y="4148919"/>
            <a:ext cx="900753"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03048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5C0833-F05C-BD7A-D60F-23C40FDD04BE}"/>
              </a:ext>
            </a:extLst>
          </p:cNvPr>
          <p:cNvPicPr>
            <a:picLocks noChangeAspect="1"/>
          </p:cNvPicPr>
          <p:nvPr/>
        </p:nvPicPr>
        <p:blipFill>
          <a:blip r:embed="rId3"/>
          <a:stretch>
            <a:fillRect/>
          </a:stretch>
        </p:blipFill>
        <p:spPr>
          <a:xfrm>
            <a:off x="1547135" y="261765"/>
            <a:ext cx="10121856" cy="6291057"/>
          </a:xfrm>
          <a:prstGeom prst="rect">
            <a:avLst/>
          </a:prstGeom>
        </p:spPr>
      </p:pic>
    </p:spTree>
    <p:extLst>
      <p:ext uri="{BB962C8B-B14F-4D97-AF65-F5344CB8AC3E}">
        <p14:creationId xmlns:p14="http://schemas.microsoft.com/office/powerpoint/2010/main" val="2002233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F64C042-5769-2DDF-3080-525BC5F29005}"/>
              </a:ext>
            </a:extLst>
          </p:cNvPr>
          <p:cNvSpPr txBox="1"/>
          <p:nvPr/>
        </p:nvSpPr>
        <p:spPr>
          <a:xfrm>
            <a:off x="1872422" y="1142390"/>
            <a:ext cx="8447156"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Sign the audit</a:t>
            </a:r>
          </a:p>
        </p:txBody>
      </p:sp>
      <p:sp>
        <p:nvSpPr>
          <p:cNvPr id="12" name="TextBox 11">
            <a:extLst>
              <a:ext uri="{FF2B5EF4-FFF2-40B4-BE49-F238E27FC236}">
                <a16:creationId xmlns:a16="http://schemas.microsoft.com/office/drawing/2014/main" id="{A242A011-0073-5E42-E12D-D0244E460C85}"/>
              </a:ext>
            </a:extLst>
          </p:cNvPr>
          <p:cNvSpPr txBox="1"/>
          <p:nvPr/>
        </p:nvSpPr>
        <p:spPr>
          <a:xfrm>
            <a:off x="1872422" y="1688148"/>
            <a:ext cx="8447156"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Sign Treasurer books</a:t>
            </a:r>
          </a:p>
        </p:txBody>
      </p:sp>
      <p:sp>
        <p:nvSpPr>
          <p:cNvPr id="13" name="TextBox 12">
            <a:extLst>
              <a:ext uri="{FF2B5EF4-FFF2-40B4-BE49-F238E27FC236}">
                <a16:creationId xmlns:a16="http://schemas.microsoft.com/office/drawing/2014/main" id="{D8135FEB-639E-F7DC-E758-BB9A8A33B5F9}"/>
              </a:ext>
            </a:extLst>
          </p:cNvPr>
          <p:cNvSpPr txBox="1"/>
          <p:nvPr/>
        </p:nvSpPr>
        <p:spPr>
          <a:xfrm>
            <a:off x="1863711" y="2198212"/>
            <a:ext cx="8447156"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Sign Secretary books</a:t>
            </a:r>
          </a:p>
        </p:txBody>
      </p:sp>
      <p:sp>
        <p:nvSpPr>
          <p:cNvPr id="14" name="TextBox 13">
            <a:extLst>
              <a:ext uri="{FF2B5EF4-FFF2-40B4-BE49-F238E27FC236}">
                <a16:creationId xmlns:a16="http://schemas.microsoft.com/office/drawing/2014/main" id="{2D76C4A4-E100-F4B9-DFD0-8939AC6520FA}"/>
              </a:ext>
            </a:extLst>
          </p:cNvPr>
          <p:cNvSpPr txBox="1"/>
          <p:nvPr/>
        </p:nvSpPr>
        <p:spPr>
          <a:xfrm>
            <a:off x="1863711" y="2766509"/>
            <a:ext cx="8447156"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Sign checkbook</a:t>
            </a:r>
          </a:p>
        </p:txBody>
      </p:sp>
      <p:sp>
        <p:nvSpPr>
          <p:cNvPr id="15" name="TextBox 14">
            <a:extLst>
              <a:ext uri="{FF2B5EF4-FFF2-40B4-BE49-F238E27FC236}">
                <a16:creationId xmlns:a16="http://schemas.microsoft.com/office/drawing/2014/main" id="{70B465CE-BCDF-A4F2-95D7-37F39A2FF44A}"/>
              </a:ext>
            </a:extLst>
          </p:cNvPr>
          <p:cNvSpPr txBox="1"/>
          <p:nvPr/>
        </p:nvSpPr>
        <p:spPr>
          <a:xfrm>
            <a:off x="1863711" y="3334806"/>
            <a:ext cx="8447156"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Sign deposit book</a:t>
            </a:r>
          </a:p>
        </p:txBody>
      </p:sp>
      <p:sp>
        <p:nvSpPr>
          <p:cNvPr id="16" name="TextBox 15">
            <a:extLst>
              <a:ext uri="{FF2B5EF4-FFF2-40B4-BE49-F238E27FC236}">
                <a16:creationId xmlns:a16="http://schemas.microsoft.com/office/drawing/2014/main" id="{617725DB-751A-E653-E372-ECEA08C32C6C}"/>
              </a:ext>
            </a:extLst>
          </p:cNvPr>
          <p:cNvSpPr txBox="1"/>
          <p:nvPr/>
        </p:nvSpPr>
        <p:spPr>
          <a:xfrm>
            <a:off x="1863711" y="3877391"/>
            <a:ext cx="8447156"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Sign bank statement</a:t>
            </a:r>
          </a:p>
        </p:txBody>
      </p:sp>
      <p:sp>
        <p:nvSpPr>
          <p:cNvPr id="17" name="TextBox 16">
            <a:extLst>
              <a:ext uri="{FF2B5EF4-FFF2-40B4-BE49-F238E27FC236}">
                <a16:creationId xmlns:a16="http://schemas.microsoft.com/office/drawing/2014/main" id="{34708216-3524-00A1-8873-E95473F003C5}"/>
              </a:ext>
            </a:extLst>
          </p:cNvPr>
          <p:cNvSpPr txBox="1"/>
          <p:nvPr/>
        </p:nvSpPr>
        <p:spPr>
          <a:xfrm>
            <a:off x="1863711" y="4398182"/>
            <a:ext cx="8447156"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Sign savings statement</a:t>
            </a:r>
          </a:p>
        </p:txBody>
      </p:sp>
      <p:pic>
        <p:nvPicPr>
          <p:cNvPr id="3" name="Picture 2">
            <a:extLst>
              <a:ext uri="{FF2B5EF4-FFF2-40B4-BE49-F238E27FC236}">
                <a16:creationId xmlns:a16="http://schemas.microsoft.com/office/drawing/2014/main" id="{6ACC7EDA-F6A5-0875-9229-CE790E2073D1}"/>
              </a:ext>
            </a:extLst>
          </p:cNvPr>
          <p:cNvPicPr>
            <a:picLocks noChangeAspect="1"/>
          </p:cNvPicPr>
          <p:nvPr/>
        </p:nvPicPr>
        <p:blipFill>
          <a:blip r:embed="rId4"/>
          <a:stretch>
            <a:fillRect/>
          </a:stretch>
        </p:blipFill>
        <p:spPr>
          <a:xfrm>
            <a:off x="6096000" y="1978273"/>
            <a:ext cx="6322334" cy="4316591"/>
          </a:xfrm>
          <a:prstGeom prst="rect">
            <a:avLst/>
          </a:prstGeom>
        </p:spPr>
      </p:pic>
      <p:sp>
        <p:nvSpPr>
          <p:cNvPr id="2" name="TextBox 1">
            <a:extLst>
              <a:ext uri="{FF2B5EF4-FFF2-40B4-BE49-F238E27FC236}">
                <a16:creationId xmlns:a16="http://schemas.microsoft.com/office/drawing/2014/main" id="{E5E74F44-BBB8-2C45-8ECE-84C7C94089DB}"/>
              </a:ext>
            </a:extLst>
          </p:cNvPr>
          <p:cNvSpPr txBox="1"/>
          <p:nvPr/>
        </p:nvSpPr>
        <p:spPr>
          <a:xfrm>
            <a:off x="1578226" y="126727"/>
            <a:ext cx="10213053"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6000" dirty="0">
                <a:latin typeface="Georgia Pro Black" panose="02040A02050405020203" pitchFamily="18" charset="0"/>
              </a:rPr>
              <a:t>COMPLETE THE AUDIT</a:t>
            </a:r>
            <a:endParaRPr kumimoji="0" lang="en-IN" sz="6000" b="0" i="0" u="none" strike="noStrike" kern="1200" cap="none" spc="0" normalizeH="0" baseline="0" noProof="0" dirty="0">
              <a:ln>
                <a:noFill/>
              </a:ln>
              <a:effectLst/>
              <a:uLnTx/>
              <a:uFillTx/>
              <a:latin typeface="Georgia Pro Black" panose="02040A02050405020203" pitchFamily="18" charset="0"/>
            </a:endParaRPr>
          </a:p>
        </p:txBody>
      </p:sp>
      <p:sp>
        <p:nvSpPr>
          <p:cNvPr id="4" name="TextBox 3">
            <a:extLst>
              <a:ext uri="{FF2B5EF4-FFF2-40B4-BE49-F238E27FC236}">
                <a16:creationId xmlns:a16="http://schemas.microsoft.com/office/drawing/2014/main" id="{3162125A-FCB7-44B1-EA66-7A654CEDF385}"/>
              </a:ext>
            </a:extLst>
          </p:cNvPr>
          <p:cNvSpPr txBox="1"/>
          <p:nvPr/>
        </p:nvSpPr>
        <p:spPr>
          <a:xfrm rot="583380">
            <a:off x="8295467" y="3039524"/>
            <a:ext cx="3377125" cy="169277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latin typeface="Freestyle Script" panose="030804020302050B0404" pitchFamily="66" charset="0"/>
              </a:rPr>
              <a:t>Audited and Found Correct on 7/22/2024</a:t>
            </a:r>
          </a:p>
          <a:p>
            <a:pPr algn="ctr"/>
            <a:r>
              <a:rPr lang="en-US" sz="2800" b="1" dirty="0">
                <a:solidFill>
                  <a:schemeClr val="accent2">
                    <a:lumMod val="50000"/>
                  </a:schemeClr>
                </a:solidFill>
                <a:latin typeface="Freestyle Script" panose="030804020302050B0404" pitchFamily="66" charset="0"/>
              </a:rPr>
              <a:t>Trustee 3 </a:t>
            </a:r>
          </a:p>
          <a:p>
            <a:pPr algn="ctr"/>
            <a:r>
              <a:rPr lang="en-US" sz="2800" b="1" dirty="0">
                <a:solidFill>
                  <a:schemeClr val="accent2">
                    <a:lumMod val="50000"/>
                  </a:schemeClr>
                </a:solidFill>
                <a:latin typeface="Freestyle Script" panose="030804020302050B0404" pitchFamily="66" charset="0"/>
              </a:rPr>
              <a:t> Trustee 2</a:t>
            </a:r>
          </a:p>
          <a:p>
            <a:pPr algn="ctr"/>
            <a:r>
              <a:rPr lang="en-US" sz="2800" b="1" dirty="0">
                <a:solidFill>
                  <a:schemeClr val="accent2">
                    <a:lumMod val="50000"/>
                  </a:schemeClr>
                </a:solidFill>
                <a:latin typeface="Freestyle Script" panose="030804020302050B0404" pitchFamily="66" charset="0"/>
              </a:rPr>
              <a:t>Trustee 1</a:t>
            </a:r>
            <a:endParaRPr lang="en-US" sz="1050" b="1" dirty="0">
              <a:solidFill>
                <a:schemeClr val="accent2">
                  <a:lumMod val="50000"/>
                </a:schemeClr>
              </a:solidFill>
              <a:latin typeface="Freestyle Script" panose="030804020302050B0404" pitchFamily="66" charset="0"/>
            </a:endParaRPr>
          </a:p>
        </p:txBody>
      </p:sp>
    </p:spTree>
    <p:custDataLst>
      <p:tags r:id="rId1"/>
    </p:custDataLst>
    <p:extLst>
      <p:ext uri="{BB962C8B-B14F-4D97-AF65-F5344CB8AC3E}">
        <p14:creationId xmlns:p14="http://schemas.microsoft.com/office/powerpoint/2010/main" val="329396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Righ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Right)">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downRight)">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Right)">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strips(downRigh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strips(downRight)">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Yellow question mark">
            <a:extLst>
              <a:ext uri="{FF2B5EF4-FFF2-40B4-BE49-F238E27FC236}">
                <a16:creationId xmlns:a16="http://schemas.microsoft.com/office/drawing/2014/main" id="{51C33300-2FCD-AD58-F68B-D66A314CCDE9}"/>
              </a:ext>
            </a:extLst>
          </p:cNvPr>
          <p:cNvPicPr>
            <a:picLocks noChangeAspect="1"/>
          </p:cNvPicPr>
          <p:nvPr/>
        </p:nvPicPr>
        <p:blipFill rotWithShape="1">
          <a:blip r:embed="rId3"/>
          <a:srcRect l="45230" r="757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extBox 1">
            <a:extLst>
              <a:ext uri="{FF2B5EF4-FFF2-40B4-BE49-F238E27FC236}">
                <a16:creationId xmlns:a16="http://schemas.microsoft.com/office/drawing/2014/main" id="{AA06B08F-C9F3-AC23-4834-244DF07EDBDC}"/>
              </a:ext>
            </a:extLst>
          </p:cNvPr>
          <p:cNvSpPr txBox="1"/>
          <p:nvPr/>
        </p:nvSpPr>
        <p:spPr>
          <a:xfrm>
            <a:off x="4621161" y="1678665"/>
            <a:ext cx="7160531" cy="2372168"/>
          </a:xfrm>
          <a:prstGeom prst="rect">
            <a:avLst/>
          </a:prstGeom>
        </p:spPr>
        <p:txBody>
          <a:bodyPr vert="horz" lIns="91440" tIns="45720" rIns="91440" bIns="45720" rtlCol="0" anchor="b">
            <a:normAutofit/>
          </a:bodyPr>
          <a:lstStyle/>
          <a:p>
            <a:pPr marL="0" marR="0" lvl="0" indent="0" algn="ctr" fontAlgn="auto">
              <a:spcBef>
                <a:spcPct val="0"/>
              </a:spcBef>
              <a:spcAft>
                <a:spcPts val="600"/>
              </a:spcAft>
              <a:buClrTx/>
              <a:buSzTx/>
              <a:tabLst/>
              <a:defRPr/>
            </a:pPr>
            <a:r>
              <a:rPr lang="en-US" sz="5400" dirty="0">
                <a:latin typeface="+mj-lt"/>
                <a:ea typeface="+mj-ea"/>
                <a:cs typeface="+mj-cs"/>
              </a:rPr>
              <a:t>ANY QUESTIONS?</a:t>
            </a:r>
            <a:endParaRPr kumimoji="0" lang="en-US" sz="5400" b="0" i="0" u="none" strike="noStrike" cap="none"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val="1434516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91F2DDE8-73C3-FA12-59D3-D28684C903A6}"/>
              </a:ext>
            </a:extLst>
          </p:cNvPr>
          <p:cNvGrpSpPr/>
          <p:nvPr/>
        </p:nvGrpSpPr>
        <p:grpSpPr>
          <a:xfrm>
            <a:off x="5979808" y="1336439"/>
            <a:ext cx="4386049" cy="743294"/>
            <a:chOff x="2083577" y="1635213"/>
            <a:chExt cx="4386049" cy="743294"/>
          </a:xfrm>
        </p:grpSpPr>
        <p:sp>
          <p:nvSpPr>
            <p:cNvPr id="99" name="平行四边形 67">
              <a:extLst>
                <a:ext uri="{FF2B5EF4-FFF2-40B4-BE49-F238E27FC236}">
                  <a16:creationId xmlns:a16="http://schemas.microsoft.com/office/drawing/2014/main" id="{77C7AF0F-5133-7FB7-DC13-10741657D353}"/>
                </a:ext>
              </a:extLst>
            </p:cNvPr>
            <p:cNvSpPr/>
            <p:nvPr/>
          </p:nvSpPr>
          <p:spPr>
            <a:xfrm>
              <a:off x="2518210" y="1842463"/>
              <a:ext cx="3951416" cy="430794"/>
            </a:xfrm>
            <a:prstGeom prst="parallelogram">
              <a:avLst>
                <a:gd name="adj" fmla="val 47265"/>
              </a:avLst>
            </a:prstGeom>
            <a:gradFill>
              <a:gsLst>
                <a:gs pos="0">
                  <a:srgbClr val="A3F8FF">
                    <a:alpha val="5000"/>
                  </a:srgbClr>
                </a:gs>
                <a:gs pos="100000">
                  <a:srgbClr val="81F6FF">
                    <a:alpha val="55000"/>
                  </a:srgbClr>
                </a:gs>
              </a:gsLst>
              <a:lin ang="0" scaled="1"/>
            </a:gradFill>
            <a:ln>
              <a:gradFill flip="none" rotWithShape="1">
                <a:gsLst>
                  <a:gs pos="0">
                    <a:srgbClr val="81F6FF">
                      <a:alpha val="25000"/>
                    </a:srgbClr>
                  </a:gs>
                  <a:gs pos="100000">
                    <a:srgbClr val="81F6FF">
                      <a:alpha val="95000"/>
                    </a:srgbClr>
                  </a:gs>
                </a:gsLst>
                <a:lin ang="10800000" scaled="1"/>
                <a:tileRect/>
              </a:gradFill>
            </a:ln>
            <a:effectLst>
              <a:glow rad="228600">
                <a:schemeClr val="accent1">
                  <a:satMod val="175000"/>
                  <a:alpha val="1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grpSp>
          <p:nvGrpSpPr>
            <p:cNvPr id="100" name="组合 3">
              <a:extLst>
                <a:ext uri="{FF2B5EF4-FFF2-40B4-BE49-F238E27FC236}">
                  <a16:creationId xmlns:a16="http://schemas.microsoft.com/office/drawing/2014/main" id="{6C08B026-3C7B-93F9-56D5-9811389ACBD1}"/>
                </a:ext>
              </a:extLst>
            </p:cNvPr>
            <p:cNvGrpSpPr/>
            <p:nvPr/>
          </p:nvGrpSpPr>
          <p:grpSpPr>
            <a:xfrm>
              <a:off x="2083577" y="1635213"/>
              <a:ext cx="743294" cy="743294"/>
              <a:chOff x="2315806" y="1635211"/>
              <a:chExt cx="743294" cy="743294"/>
            </a:xfrm>
          </p:grpSpPr>
          <p:sp>
            <p:nvSpPr>
              <p:cNvPr id="102" name="椭圆 70">
                <a:extLst>
                  <a:ext uri="{FF2B5EF4-FFF2-40B4-BE49-F238E27FC236}">
                    <a16:creationId xmlns:a16="http://schemas.microsoft.com/office/drawing/2014/main" id="{5E40F96C-887F-D6EE-703C-9F3D51B09407}"/>
                  </a:ext>
                </a:extLst>
              </p:cNvPr>
              <p:cNvSpPr/>
              <p:nvPr/>
            </p:nvSpPr>
            <p:spPr>
              <a:xfrm>
                <a:off x="2315806" y="1635211"/>
                <a:ext cx="743294" cy="743294"/>
              </a:xfrm>
              <a:prstGeom prst="ellipse">
                <a:avLst/>
              </a:prstGeom>
              <a:blipFill>
                <a:blip r:embed="rId4" cstate="email">
                  <a:extLst>
                    <a:ext uri="{28A0092B-C50C-407E-A947-70E740481C1C}">
                      <a14:useLocalDpi xmlns:a14="http://schemas.microsoft.com/office/drawing/2010/main"/>
                    </a:ext>
                  </a:extLst>
                </a:blip>
                <a:stretch>
                  <a:fillRect/>
                </a:stretch>
              </a:blipFill>
              <a:ln>
                <a:gradFill flip="none" rotWithShape="1">
                  <a:gsLst>
                    <a:gs pos="0">
                      <a:schemeClr val="bg1"/>
                    </a:gs>
                    <a:gs pos="73000">
                      <a:schemeClr val="tx1">
                        <a:lumMod val="85000"/>
                        <a:lumOff val="15000"/>
                      </a:schemeClr>
                    </a:gs>
                  </a:gsLst>
                  <a:lin ang="2400000" scaled="0"/>
                  <a:tileRect/>
                </a:gradFill>
              </a:ln>
              <a:effectLst>
                <a:outerShdw blurRad="139700" dist="63500" dir="2700000" algn="tl" rotWithShape="0">
                  <a:prstClr val="black">
                    <a:alpha val="6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03" name="椭圆 71">
                <a:extLst>
                  <a:ext uri="{FF2B5EF4-FFF2-40B4-BE49-F238E27FC236}">
                    <a16:creationId xmlns:a16="http://schemas.microsoft.com/office/drawing/2014/main" id="{E55ECF97-4CD1-FECA-FF10-6FD14AEAA18B}"/>
                  </a:ext>
                </a:extLst>
              </p:cNvPr>
              <p:cNvSpPr/>
              <p:nvPr/>
            </p:nvSpPr>
            <p:spPr>
              <a:xfrm>
                <a:off x="2354171" y="1673574"/>
                <a:ext cx="666568" cy="666568"/>
              </a:xfrm>
              <a:prstGeom prst="ellipse">
                <a:avLst/>
              </a:prstGeom>
              <a:solidFill>
                <a:srgbClr val="A3F8FF"/>
              </a:solidFill>
              <a:ln w="28575">
                <a:noFill/>
              </a:ln>
              <a:effectLst>
                <a:glow rad="431800">
                  <a:schemeClr val="accent1">
                    <a:satMod val="175000"/>
                    <a:alpha val="1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04" name="椭圆 75">
                <a:extLst>
                  <a:ext uri="{FF2B5EF4-FFF2-40B4-BE49-F238E27FC236}">
                    <a16:creationId xmlns:a16="http://schemas.microsoft.com/office/drawing/2014/main" id="{E6DF273A-77A1-A439-6CC7-1821DC94D9F2}"/>
                  </a:ext>
                </a:extLst>
              </p:cNvPr>
              <p:cNvSpPr/>
              <p:nvPr/>
            </p:nvSpPr>
            <p:spPr>
              <a:xfrm>
                <a:off x="2374901" y="1694304"/>
                <a:ext cx="625108" cy="625108"/>
              </a:xfrm>
              <a:prstGeom prst="ellipse">
                <a:avLst/>
              </a:prstGeom>
              <a:blipFill>
                <a:blip r:embed="rId5" cstate="email">
                  <a:extLst>
                    <a:ext uri="{28A0092B-C50C-407E-A947-70E740481C1C}">
                      <a14:useLocalDpi xmlns:a14="http://schemas.microsoft.com/office/drawing/2010/main"/>
                    </a:ext>
                  </a:extLst>
                </a:blip>
                <a:stretch>
                  <a:fillRect/>
                </a:stretch>
              </a:blipFill>
              <a:ln>
                <a:noFill/>
              </a:ln>
              <a:effectLst>
                <a:outerShdw blurRad="127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05" name="椭圆 72">
                <a:extLst>
                  <a:ext uri="{FF2B5EF4-FFF2-40B4-BE49-F238E27FC236}">
                    <a16:creationId xmlns:a16="http://schemas.microsoft.com/office/drawing/2014/main" id="{890D6484-6E7C-4D98-12B2-4CD0A80D5620}"/>
                  </a:ext>
                </a:extLst>
              </p:cNvPr>
              <p:cNvSpPr/>
              <p:nvPr/>
            </p:nvSpPr>
            <p:spPr>
              <a:xfrm>
                <a:off x="2400729" y="1720132"/>
                <a:ext cx="573452" cy="573452"/>
              </a:xfrm>
              <a:prstGeom prst="ellipse">
                <a:avLst/>
              </a:prstGeom>
              <a:solidFill>
                <a:srgbClr val="A3F8FF"/>
              </a:solidFill>
              <a:ln w="28575">
                <a:noFill/>
              </a:ln>
              <a:effectLst>
                <a:glow rad="228600">
                  <a:schemeClr val="accent1">
                    <a:satMod val="175000"/>
                    <a:alpha val="2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06" name="椭圆 76">
                <a:extLst>
                  <a:ext uri="{FF2B5EF4-FFF2-40B4-BE49-F238E27FC236}">
                    <a16:creationId xmlns:a16="http://schemas.microsoft.com/office/drawing/2014/main" id="{ED608173-1AFE-F224-432A-83B5F5783390}"/>
                  </a:ext>
                </a:extLst>
              </p:cNvPr>
              <p:cNvSpPr/>
              <p:nvPr/>
            </p:nvSpPr>
            <p:spPr>
              <a:xfrm>
                <a:off x="2429306" y="1748712"/>
                <a:ext cx="516300" cy="516294"/>
              </a:xfrm>
              <a:prstGeom prst="ellipse">
                <a:avLst/>
              </a:prstGeom>
              <a:blipFill>
                <a:blip r:embed="rId6" cstate="email">
                  <a:extLst>
                    <a:ext uri="{28A0092B-C50C-407E-A947-70E740481C1C}">
                      <a14:useLocalDpi xmlns:a14="http://schemas.microsoft.com/office/drawing/2010/main"/>
                    </a:ext>
                  </a:extLst>
                </a:blip>
                <a:stretch>
                  <a:fillRect/>
                </a:stretch>
              </a:blipFill>
              <a:ln>
                <a:noFill/>
              </a:ln>
              <a:effectLst>
                <a:glow rad="228600">
                  <a:srgbClr val="81F6FF">
                    <a:alpha val="5000"/>
                  </a:srgbClr>
                </a:glow>
                <a:outerShdw blurRad="127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07" name="椭圆 73">
                <a:extLst>
                  <a:ext uri="{FF2B5EF4-FFF2-40B4-BE49-F238E27FC236}">
                    <a16:creationId xmlns:a16="http://schemas.microsoft.com/office/drawing/2014/main" id="{AAB362A8-B54E-2E0F-B724-D274C4F95173}"/>
                  </a:ext>
                </a:extLst>
              </p:cNvPr>
              <p:cNvSpPr/>
              <p:nvPr/>
            </p:nvSpPr>
            <p:spPr>
              <a:xfrm>
                <a:off x="2457879" y="1777282"/>
                <a:ext cx="459152" cy="459152"/>
              </a:xfrm>
              <a:prstGeom prst="ellipse">
                <a:avLst/>
              </a:prstGeom>
              <a:solidFill>
                <a:schemeClr val="bg1"/>
              </a:solidFill>
              <a:ln w="28575">
                <a:noFill/>
              </a:ln>
              <a:effectLst>
                <a:innerShdw blurRad="25400">
                  <a:prstClr val="black"/>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grpSp>
        <p:sp>
          <p:nvSpPr>
            <p:cNvPr id="101" name="矩形 8">
              <a:extLst>
                <a:ext uri="{FF2B5EF4-FFF2-40B4-BE49-F238E27FC236}">
                  <a16:creationId xmlns:a16="http://schemas.microsoft.com/office/drawing/2014/main" id="{4BF37206-ED24-8642-0E8F-51D151544E6C}"/>
                </a:ext>
              </a:extLst>
            </p:cNvPr>
            <p:cNvSpPr/>
            <p:nvPr/>
          </p:nvSpPr>
          <p:spPr>
            <a:xfrm>
              <a:off x="2967388" y="1791538"/>
              <a:ext cx="2356032" cy="523220"/>
            </a:xfrm>
            <a:prstGeom prst="rect">
              <a:avLst/>
            </a:prstGeom>
          </p:spPr>
          <p:txBody>
            <a:bodyPr wrap="square">
              <a:spAutoFit/>
            </a:bodyPr>
            <a:lstStyle/>
            <a:p>
              <a:r>
                <a:rPr lang="en-US" altLang="zh-CN" sz="2800" i="0" dirty="0">
                  <a:effectLst>
                    <a:glow rad="114300">
                      <a:schemeClr val="accent1">
                        <a:satMod val="175000"/>
                        <a:alpha val="15000"/>
                      </a:schemeClr>
                    </a:glow>
                  </a:effectLst>
                  <a:latin typeface="Georgia Pro Semibold" panose="02040702050405020303" pitchFamily="18" charset="0"/>
                  <a:ea typeface="造字工房悦黑体验版常规体" pitchFamily="50" charset="-122"/>
                </a:rPr>
                <a:t>Trustees</a:t>
              </a:r>
              <a:endParaRPr lang="zh-CN" altLang="en-US" sz="2800" dirty="0">
                <a:effectLst>
                  <a:glow rad="114300">
                    <a:schemeClr val="accent1">
                      <a:satMod val="175000"/>
                      <a:alpha val="15000"/>
                    </a:schemeClr>
                  </a:glow>
                </a:effectLst>
                <a:latin typeface="Georgia Pro Semibold" panose="02040702050405020303" pitchFamily="18" charset="0"/>
              </a:endParaRPr>
            </a:p>
          </p:txBody>
        </p:sp>
      </p:grpSp>
      <p:grpSp>
        <p:nvGrpSpPr>
          <p:cNvPr id="109" name="Group 108">
            <a:extLst>
              <a:ext uri="{FF2B5EF4-FFF2-40B4-BE49-F238E27FC236}">
                <a16:creationId xmlns:a16="http://schemas.microsoft.com/office/drawing/2014/main" id="{4513BB7E-AFDE-253A-56F0-6DDEB65C7E50}"/>
              </a:ext>
            </a:extLst>
          </p:cNvPr>
          <p:cNvGrpSpPr/>
          <p:nvPr/>
        </p:nvGrpSpPr>
        <p:grpSpPr>
          <a:xfrm>
            <a:off x="5425918" y="2202279"/>
            <a:ext cx="4998506" cy="743294"/>
            <a:chOff x="2083577" y="1635213"/>
            <a:chExt cx="4386049" cy="743294"/>
          </a:xfrm>
        </p:grpSpPr>
        <p:sp>
          <p:nvSpPr>
            <p:cNvPr id="110" name="平行四边形 67">
              <a:extLst>
                <a:ext uri="{FF2B5EF4-FFF2-40B4-BE49-F238E27FC236}">
                  <a16:creationId xmlns:a16="http://schemas.microsoft.com/office/drawing/2014/main" id="{59FF8B6D-2347-4130-5FCB-20867B82F6DD}"/>
                </a:ext>
              </a:extLst>
            </p:cNvPr>
            <p:cNvSpPr/>
            <p:nvPr/>
          </p:nvSpPr>
          <p:spPr>
            <a:xfrm>
              <a:off x="2518210" y="1842463"/>
              <a:ext cx="3951416" cy="430794"/>
            </a:xfrm>
            <a:prstGeom prst="parallelogram">
              <a:avLst>
                <a:gd name="adj" fmla="val 47265"/>
              </a:avLst>
            </a:prstGeom>
            <a:gradFill>
              <a:gsLst>
                <a:gs pos="0">
                  <a:srgbClr val="A3F8FF">
                    <a:alpha val="5000"/>
                  </a:srgbClr>
                </a:gs>
                <a:gs pos="100000">
                  <a:srgbClr val="81F6FF">
                    <a:alpha val="55000"/>
                  </a:srgbClr>
                </a:gs>
              </a:gsLst>
              <a:lin ang="0" scaled="1"/>
            </a:gradFill>
            <a:ln>
              <a:gradFill flip="none" rotWithShape="1">
                <a:gsLst>
                  <a:gs pos="0">
                    <a:srgbClr val="81F6FF">
                      <a:alpha val="25000"/>
                    </a:srgbClr>
                  </a:gs>
                  <a:gs pos="100000">
                    <a:srgbClr val="81F6FF">
                      <a:alpha val="95000"/>
                    </a:srgbClr>
                  </a:gs>
                </a:gsLst>
                <a:lin ang="10800000" scaled="1"/>
                <a:tileRect/>
              </a:gradFill>
            </a:ln>
            <a:effectLst>
              <a:glow rad="228600">
                <a:schemeClr val="accent1">
                  <a:satMod val="175000"/>
                  <a:alpha val="1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grpSp>
          <p:nvGrpSpPr>
            <p:cNvPr id="111" name="组合 3">
              <a:extLst>
                <a:ext uri="{FF2B5EF4-FFF2-40B4-BE49-F238E27FC236}">
                  <a16:creationId xmlns:a16="http://schemas.microsoft.com/office/drawing/2014/main" id="{4D6EFCBD-542F-C475-7AA5-7BD88E5745B0}"/>
                </a:ext>
              </a:extLst>
            </p:cNvPr>
            <p:cNvGrpSpPr/>
            <p:nvPr/>
          </p:nvGrpSpPr>
          <p:grpSpPr>
            <a:xfrm>
              <a:off x="2083577" y="1635213"/>
              <a:ext cx="743294" cy="743294"/>
              <a:chOff x="2315806" y="1635211"/>
              <a:chExt cx="743294" cy="743294"/>
            </a:xfrm>
          </p:grpSpPr>
          <p:sp>
            <p:nvSpPr>
              <p:cNvPr id="113" name="椭圆 70">
                <a:extLst>
                  <a:ext uri="{FF2B5EF4-FFF2-40B4-BE49-F238E27FC236}">
                    <a16:creationId xmlns:a16="http://schemas.microsoft.com/office/drawing/2014/main" id="{2EF16F55-D2B3-5407-2EEF-1D5AF52B49B4}"/>
                  </a:ext>
                </a:extLst>
              </p:cNvPr>
              <p:cNvSpPr/>
              <p:nvPr/>
            </p:nvSpPr>
            <p:spPr>
              <a:xfrm>
                <a:off x="2315806" y="1635211"/>
                <a:ext cx="743294" cy="743294"/>
              </a:xfrm>
              <a:prstGeom prst="ellipse">
                <a:avLst/>
              </a:prstGeom>
              <a:blipFill>
                <a:blip r:embed="rId4" cstate="email">
                  <a:extLst>
                    <a:ext uri="{28A0092B-C50C-407E-A947-70E740481C1C}">
                      <a14:useLocalDpi xmlns:a14="http://schemas.microsoft.com/office/drawing/2010/main"/>
                    </a:ext>
                  </a:extLst>
                </a:blip>
                <a:stretch>
                  <a:fillRect/>
                </a:stretch>
              </a:blipFill>
              <a:ln>
                <a:gradFill flip="none" rotWithShape="1">
                  <a:gsLst>
                    <a:gs pos="0">
                      <a:schemeClr val="bg1"/>
                    </a:gs>
                    <a:gs pos="73000">
                      <a:schemeClr val="tx1">
                        <a:lumMod val="85000"/>
                        <a:lumOff val="15000"/>
                      </a:schemeClr>
                    </a:gs>
                  </a:gsLst>
                  <a:lin ang="2400000" scaled="0"/>
                  <a:tileRect/>
                </a:gradFill>
              </a:ln>
              <a:effectLst>
                <a:outerShdw blurRad="139700" dist="63500" dir="2700000" algn="tl" rotWithShape="0">
                  <a:prstClr val="black">
                    <a:alpha val="6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14" name="椭圆 71">
                <a:extLst>
                  <a:ext uri="{FF2B5EF4-FFF2-40B4-BE49-F238E27FC236}">
                    <a16:creationId xmlns:a16="http://schemas.microsoft.com/office/drawing/2014/main" id="{DD963739-24C7-5778-9CD7-114B44146805}"/>
                  </a:ext>
                </a:extLst>
              </p:cNvPr>
              <p:cNvSpPr/>
              <p:nvPr/>
            </p:nvSpPr>
            <p:spPr>
              <a:xfrm>
                <a:off x="2354171" y="1673574"/>
                <a:ext cx="666568" cy="666568"/>
              </a:xfrm>
              <a:prstGeom prst="ellipse">
                <a:avLst/>
              </a:prstGeom>
              <a:solidFill>
                <a:srgbClr val="A3F8FF"/>
              </a:solidFill>
              <a:ln w="28575">
                <a:noFill/>
              </a:ln>
              <a:effectLst>
                <a:glow rad="431800">
                  <a:schemeClr val="accent1">
                    <a:satMod val="175000"/>
                    <a:alpha val="1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15" name="椭圆 75">
                <a:extLst>
                  <a:ext uri="{FF2B5EF4-FFF2-40B4-BE49-F238E27FC236}">
                    <a16:creationId xmlns:a16="http://schemas.microsoft.com/office/drawing/2014/main" id="{6D49B66E-1734-9BD0-571D-ABF46C5BAC73}"/>
                  </a:ext>
                </a:extLst>
              </p:cNvPr>
              <p:cNvSpPr/>
              <p:nvPr/>
            </p:nvSpPr>
            <p:spPr>
              <a:xfrm>
                <a:off x="2374901" y="1694304"/>
                <a:ext cx="625108" cy="625108"/>
              </a:xfrm>
              <a:prstGeom prst="ellipse">
                <a:avLst/>
              </a:prstGeom>
              <a:blipFill>
                <a:blip r:embed="rId5" cstate="email">
                  <a:extLst>
                    <a:ext uri="{28A0092B-C50C-407E-A947-70E740481C1C}">
                      <a14:useLocalDpi xmlns:a14="http://schemas.microsoft.com/office/drawing/2010/main"/>
                    </a:ext>
                  </a:extLst>
                </a:blip>
                <a:stretch>
                  <a:fillRect/>
                </a:stretch>
              </a:blipFill>
              <a:ln>
                <a:noFill/>
              </a:ln>
              <a:effectLst>
                <a:outerShdw blurRad="127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16" name="椭圆 72">
                <a:extLst>
                  <a:ext uri="{FF2B5EF4-FFF2-40B4-BE49-F238E27FC236}">
                    <a16:creationId xmlns:a16="http://schemas.microsoft.com/office/drawing/2014/main" id="{B3DFE9B2-07C1-1BC7-C0B8-FF2CCE70BE07}"/>
                  </a:ext>
                </a:extLst>
              </p:cNvPr>
              <p:cNvSpPr/>
              <p:nvPr/>
            </p:nvSpPr>
            <p:spPr>
              <a:xfrm>
                <a:off x="2400729" y="1720132"/>
                <a:ext cx="573452" cy="573452"/>
              </a:xfrm>
              <a:prstGeom prst="ellipse">
                <a:avLst/>
              </a:prstGeom>
              <a:solidFill>
                <a:srgbClr val="A3F8FF"/>
              </a:solidFill>
              <a:ln w="28575">
                <a:noFill/>
              </a:ln>
              <a:effectLst>
                <a:glow rad="228600">
                  <a:schemeClr val="accent1">
                    <a:satMod val="175000"/>
                    <a:alpha val="2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17" name="椭圆 76">
                <a:extLst>
                  <a:ext uri="{FF2B5EF4-FFF2-40B4-BE49-F238E27FC236}">
                    <a16:creationId xmlns:a16="http://schemas.microsoft.com/office/drawing/2014/main" id="{62BDDD1C-B5CC-369F-A613-660526B6399B}"/>
                  </a:ext>
                </a:extLst>
              </p:cNvPr>
              <p:cNvSpPr/>
              <p:nvPr/>
            </p:nvSpPr>
            <p:spPr>
              <a:xfrm>
                <a:off x="2429306" y="1748712"/>
                <a:ext cx="516300" cy="516294"/>
              </a:xfrm>
              <a:prstGeom prst="ellipse">
                <a:avLst/>
              </a:prstGeom>
              <a:blipFill>
                <a:blip r:embed="rId6" cstate="email">
                  <a:extLst>
                    <a:ext uri="{28A0092B-C50C-407E-A947-70E740481C1C}">
                      <a14:useLocalDpi xmlns:a14="http://schemas.microsoft.com/office/drawing/2010/main"/>
                    </a:ext>
                  </a:extLst>
                </a:blip>
                <a:stretch>
                  <a:fillRect/>
                </a:stretch>
              </a:blipFill>
              <a:ln>
                <a:noFill/>
              </a:ln>
              <a:effectLst>
                <a:glow rad="228600">
                  <a:srgbClr val="81F6FF">
                    <a:alpha val="5000"/>
                  </a:srgbClr>
                </a:glow>
                <a:outerShdw blurRad="127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18" name="椭圆 73">
                <a:extLst>
                  <a:ext uri="{FF2B5EF4-FFF2-40B4-BE49-F238E27FC236}">
                    <a16:creationId xmlns:a16="http://schemas.microsoft.com/office/drawing/2014/main" id="{A1665161-67AE-EBE2-19A6-298CB0A8E800}"/>
                  </a:ext>
                </a:extLst>
              </p:cNvPr>
              <p:cNvSpPr/>
              <p:nvPr/>
            </p:nvSpPr>
            <p:spPr>
              <a:xfrm>
                <a:off x="2457879" y="1777282"/>
                <a:ext cx="459152" cy="459152"/>
              </a:xfrm>
              <a:prstGeom prst="ellipse">
                <a:avLst/>
              </a:prstGeom>
              <a:solidFill>
                <a:schemeClr val="bg1"/>
              </a:solidFill>
              <a:ln w="28575">
                <a:noFill/>
              </a:ln>
              <a:effectLst>
                <a:innerShdw blurRad="25400">
                  <a:prstClr val="black"/>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grpSp>
        <p:sp>
          <p:nvSpPr>
            <p:cNvPr id="112" name="矩形 8">
              <a:extLst>
                <a:ext uri="{FF2B5EF4-FFF2-40B4-BE49-F238E27FC236}">
                  <a16:creationId xmlns:a16="http://schemas.microsoft.com/office/drawing/2014/main" id="{8106F642-0E0B-3392-10A1-D30DD7D8B356}"/>
                </a:ext>
              </a:extLst>
            </p:cNvPr>
            <p:cNvSpPr/>
            <p:nvPr/>
          </p:nvSpPr>
          <p:spPr>
            <a:xfrm>
              <a:off x="2905337" y="1827028"/>
              <a:ext cx="3291286" cy="523220"/>
            </a:xfrm>
            <a:prstGeom prst="rect">
              <a:avLst/>
            </a:prstGeom>
          </p:spPr>
          <p:txBody>
            <a:bodyPr wrap="none">
              <a:spAutoFit/>
            </a:bodyPr>
            <a:lstStyle/>
            <a:p>
              <a:r>
                <a:rPr lang="en-US" altLang="zh-CN" sz="2800" i="0" dirty="0">
                  <a:effectLst>
                    <a:glow rad="114300">
                      <a:schemeClr val="accent1">
                        <a:satMod val="175000"/>
                        <a:alpha val="15000"/>
                      </a:schemeClr>
                    </a:glow>
                  </a:effectLst>
                  <a:latin typeface="Georgia Pro Semibold" panose="02040702050405020303" pitchFamily="18" charset="0"/>
                  <a:ea typeface="造字工房悦黑体验版常规体" pitchFamily="50" charset="-122"/>
                </a:rPr>
                <a:t>Duties of Trustees</a:t>
              </a:r>
              <a:endParaRPr lang="zh-CN" altLang="en-US" sz="2800" dirty="0">
                <a:effectLst>
                  <a:glow rad="114300">
                    <a:schemeClr val="accent1">
                      <a:satMod val="175000"/>
                      <a:alpha val="15000"/>
                    </a:schemeClr>
                  </a:glow>
                </a:effectLst>
                <a:latin typeface="Georgia Pro Semibold" panose="02040702050405020303" pitchFamily="18" charset="0"/>
              </a:endParaRPr>
            </a:p>
          </p:txBody>
        </p:sp>
      </p:grpSp>
      <p:grpSp>
        <p:nvGrpSpPr>
          <p:cNvPr id="120" name="Group 119">
            <a:extLst>
              <a:ext uri="{FF2B5EF4-FFF2-40B4-BE49-F238E27FC236}">
                <a16:creationId xmlns:a16="http://schemas.microsoft.com/office/drawing/2014/main" id="{E6F3946E-01AF-5648-F02B-5460100A9421}"/>
              </a:ext>
            </a:extLst>
          </p:cNvPr>
          <p:cNvGrpSpPr/>
          <p:nvPr/>
        </p:nvGrpSpPr>
        <p:grpSpPr>
          <a:xfrm>
            <a:off x="4486610" y="4043844"/>
            <a:ext cx="5013446" cy="743294"/>
            <a:chOff x="2083577" y="1635213"/>
            <a:chExt cx="4386049" cy="743294"/>
          </a:xfrm>
        </p:grpSpPr>
        <p:sp>
          <p:nvSpPr>
            <p:cNvPr id="121" name="平行四边形 67">
              <a:extLst>
                <a:ext uri="{FF2B5EF4-FFF2-40B4-BE49-F238E27FC236}">
                  <a16:creationId xmlns:a16="http://schemas.microsoft.com/office/drawing/2014/main" id="{CC4101AD-D849-269F-0C60-7835CB852F05}"/>
                </a:ext>
              </a:extLst>
            </p:cNvPr>
            <p:cNvSpPr/>
            <p:nvPr/>
          </p:nvSpPr>
          <p:spPr>
            <a:xfrm>
              <a:off x="2518210" y="1842463"/>
              <a:ext cx="3951416" cy="430794"/>
            </a:xfrm>
            <a:prstGeom prst="parallelogram">
              <a:avLst>
                <a:gd name="adj" fmla="val 47265"/>
              </a:avLst>
            </a:prstGeom>
            <a:gradFill>
              <a:gsLst>
                <a:gs pos="0">
                  <a:srgbClr val="A3F8FF">
                    <a:alpha val="5000"/>
                  </a:srgbClr>
                </a:gs>
                <a:gs pos="100000">
                  <a:srgbClr val="81F6FF">
                    <a:alpha val="55000"/>
                  </a:srgbClr>
                </a:gs>
              </a:gsLst>
              <a:lin ang="0" scaled="1"/>
            </a:gradFill>
            <a:ln>
              <a:gradFill flip="none" rotWithShape="1">
                <a:gsLst>
                  <a:gs pos="0">
                    <a:srgbClr val="81F6FF">
                      <a:alpha val="25000"/>
                    </a:srgbClr>
                  </a:gs>
                  <a:gs pos="100000">
                    <a:srgbClr val="81F6FF">
                      <a:alpha val="95000"/>
                    </a:srgbClr>
                  </a:gs>
                </a:gsLst>
                <a:lin ang="10800000" scaled="1"/>
                <a:tileRect/>
              </a:gradFill>
            </a:ln>
            <a:effectLst>
              <a:glow rad="228600">
                <a:schemeClr val="accent1">
                  <a:satMod val="175000"/>
                  <a:alpha val="1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grpSp>
          <p:nvGrpSpPr>
            <p:cNvPr id="122" name="组合 3">
              <a:extLst>
                <a:ext uri="{FF2B5EF4-FFF2-40B4-BE49-F238E27FC236}">
                  <a16:creationId xmlns:a16="http://schemas.microsoft.com/office/drawing/2014/main" id="{17A60CFC-3EAD-7A25-2EA1-8177CC5BD11B}"/>
                </a:ext>
              </a:extLst>
            </p:cNvPr>
            <p:cNvGrpSpPr/>
            <p:nvPr/>
          </p:nvGrpSpPr>
          <p:grpSpPr>
            <a:xfrm>
              <a:off x="2083577" y="1635213"/>
              <a:ext cx="743294" cy="743294"/>
              <a:chOff x="2315806" y="1635211"/>
              <a:chExt cx="743294" cy="743294"/>
            </a:xfrm>
          </p:grpSpPr>
          <p:sp>
            <p:nvSpPr>
              <p:cNvPr id="124" name="椭圆 70">
                <a:extLst>
                  <a:ext uri="{FF2B5EF4-FFF2-40B4-BE49-F238E27FC236}">
                    <a16:creationId xmlns:a16="http://schemas.microsoft.com/office/drawing/2014/main" id="{6953E669-0BD8-4C17-A49D-EEF715A8670A}"/>
                  </a:ext>
                </a:extLst>
              </p:cNvPr>
              <p:cNvSpPr/>
              <p:nvPr/>
            </p:nvSpPr>
            <p:spPr>
              <a:xfrm>
                <a:off x="2315806" y="1635211"/>
                <a:ext cx="743294" cy="743294"/>
              </a:xfrm>
              <a:prstGeom prst="ellipse">
                <a:avLst/>
              </a:prstGeom>
              <a:blipFill>
                <a:blip r:embed="rId4" cstate="email">
                  <a:extLst>
                    <a:ext uri="{28A0092B-C50C-407E-A947-70E740481C1C}">
                      <a14:useLocalDpi xmlns:a14="http://schemas.microsoft.com/office/drawing/2010/main"/>
                    </a:ext>
                  </a:extLst>
                </a:blip>
                <a:stretch>
                  <a:fillRect/>
                </a:stretch>
              </a:blipFill>
              <a:ln>
                <a:gradFill flip="none" rotWithShape="1">
                  <a:gsLst>
                    <a:gs pos="0">
                      <a:schemeClr val="bg1"/>
                    </a:gs>
                    <a:gs pos="73000">
                      <a:schemeClr val="tx1">
                        <a:lumMod val="85000"/>
                        <a:lumOff val="15000"/>
                      </a:schemeClr>
                    </a:gs>
                  </a:gsLst>
                  <a:lin ang="2400000" scaled="0"/>
                  <a:tileRect/>
                </a:gradFill>
              </a:ln>
              <a:effectLst>
                <a:outerShdw blurRad="139700" dist="63500" dir="2700000" algn="tl" rotWithShape="0">
                  <a:prstClr val="black">
                    <a:alpha val="6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25" name="椭圆 71">
                <a:extLst>
                  <a:ext uri="{FF2B5EF4-FFF2-40B4-BE49-F238E27FC236}">
                    <a16:creationId xmlns:a16="http://schemas.microsoft.com/office/drawing/2014/main" id="{BB928AD4-EA21-F294-870D-7B78DF73BC5D}"/>
                  </a:ext>
                </a:extLst>
              </p:cNvPr>
              <p:cNvSpPr/>
              <p:nvPr/>
            </p:nvSpPr>
            <p:spPr>
              <a:xfrm>
                <a:off x="2354171" y="1673574"/>
                <a:ext cx="666568" cy="666568"/>
              </a:xfrm>
              <a:prstGeom prst="ellipse">
                <a:avLst/>
              </a:prstGeom>
              <a:solidFill>
                <a:srgbClr val="A3F8FF"/>
              </a:solidFill>
              <a:ln w="28575">
                <a:noFill/>
              </a:ln>
              <a:effectLst>
                <a:glow rad="431800">
                  <a:schemeClr val="accent1">
                    <a:satMod val="175000"/>
                    <a:alpha val="1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26" name="椭圆 75">
                <a:extLst>
                  <a:ext uri="{FF2B5EF4-FFF2-40B4-BE49-F238E27FC236}">
                    <a16:creationId xmlns:a16="http://schemas.microsoft.com/office/drawing/2014/main" id="{456A5ED5-98EA-1736-14EE-DC5D885F6172}"/>
                  </a:ext>
                </a:extLst>
              </p:cNvPr>
              <p:cNvSpPr/>
              <p:nvPr/>
            </p:nvSpPr>
            <p:spPr>
              <a:xfrm>
                <a:off x="2374901" y="1694304"/>
                <a:ext cx="625108" cy="625108"/>
              </a:xfrm>
              <a:prstGeom prst="ellipse">
                <a:avLst/>
              </a:prstGeom>
              <a:blipFill>
                <a:blip r:embed="rId5" cstate="email">
                  <a:extLst>
                    <a:ext uri="{28A0092B-C50C-407E-A947-70E740481C1C}">
                      <a14:useLocalDpi xmlns:a14="http://schemas.microsoft.com/office/drawing/2010/main"/>
                    </a:ext>
                  </a:extLst>
                </a:blip>
                <a:stretch>
                  <a:fillRect/>
                </a:stretch>
              </a:blipFill>
              <a:ln>
                <a:noFill/>
              </a:ln>
              <a:effectLst>
                <a:outerShdw blurRad="127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27" name="椭圆 72">
                <a:extLst>
                  <a:ext uri="{FF2B5EF4-FFF2-40B4-BE49-F238E27FC236}">
                    <a16:creationId xmlns:a16="http://schemas.microsoft.com/office/drawing/2014/main" id="{B6BC5698-273A-BCDF-9945-4F2F9C394E5F}"/>
                  </a:ext>
                </a:extLst>
              </p:cNvPr>
              <p:cNvSpPr/>
              <p:nvPr/>
            </p:nvSpPr>
            <p:spPr>
              <a:xfrm>
                <a:off x="2400729" y="1720132"/>
                <a:ext cx="573452" cy="573452"/>
              </a:xfrm>
              <a:prstGeom prst="ellipse">
                <a:avLst/>
              </a:prstGeom>
              <a:solidFill>
                <a:srgbClr val="A3F8FF"/>
              </a:solidFill>
              <a:ln w="28575">
                <a:noFill/>
              </a:ln>
              <a:effectLst>
                <a:glow rad="228600">
                  <a:schemeClr val="accent1">
                    <a:satMod val="175000"/>
                    <a:alpha val="2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28" name="椭圆 76">
                <a:extLst>
                  <a:ext uri="{FF2B5EF4-FFF2-40B4-BE49-F238E27FC236}">
                    <a16:creationId xmlns:a16="http://schemas.microsoft.com/office/drawing/2014/main" id="{38259775-52F5-D642-CFC3-1EA2842B9503}"/>
                  </a:ext>
                </a:extLst>
              </p:cNvPr>
              <p:cNvSpPr/>
              <p:nvPr/>
            </p:nvSpPr>
            <p:spPr>
              <a:xfrm>
                <a:off x="2429306" y="1748712"/>
                <a:ext cx="516300" cy="516294"/>
              </a:xfrm>
              <a:prstGeom prst="ellipse">
                <a:avLst/>
              </a:prstGeom>
              <a:blipFill>
                <a:blip r:embed="rId6" cstate="email">
                  <a:extLst>
                    <a:ext uri="{28A0092B-C50C-407E-A947-70E740481C1C}">
                      <a14:useLocalDpi xmlns:a14="http://schemas.microsoft.com/office/drawing/2010/main"/>
                    </a:ext>
                  </a:extLst>
                </a:blip>
                <a:stretch>
                  <a:fillRect/>
                </a:stretch>
              </a:blipFill>
              <a:ln>
                <a:noFill/>
              </a:ln>
              <a:effectLst>
                <a:glow rad="228600">
                  <a:srgbClr val="81F6FF">
                    <a:alpha val="5000"/>
                  </a:srgbClr>
                </a:glow>
                <a:outerShdw blurRad="127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29" name="椭圆 73">
                <a:extLst>
                  <a:ext uri="{FF2B5EF4-FFF2-40B4-BE49-F238E27FC236}">
                    <a16:creationId xmlns:a16="http://schemas.microsoft.com/office/drawing/2014/main" id="{D0476381-C6E8-A102-F094-9D0DCEC1F45F}"/>
                  </a:ext>
                </a:extLst>
              </p:cNvPr>
              <p:cNvSpPr/>
              <p:nvPr/>
            </p:nvSpPr>
            <p:spPr>
              <a:xfrm>
                <a:off x="2457879" y="1777282"/>
                <a:ext cx="459152" cy="459152"/>
              </a:xfrm>
              <a:prstGeom prst="ellipse">
                <a:avLst/>
              </a:prstGeom>
              <a:solidFill>
                <a:schemeClr val="bg1"/>
              </a:solidFill>
              <a:ln w="28575">
                <a:noFill/>
              </a:ln>
              <a:effectLst>
                <a:innerShdw blurRad="25400">
                  <a:prstClr val="black"/>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grpSp>
        <p:sp>
          <p:nvSpPr>
            <p:cNvPr id="123" name="矩形 8">
              <a:extLst>
                <a:ext uri="{FF2B5EF4-FFF2-40B4-BE49-F238E27FC236}">
                  <a16:creationId xmlns:a16="http://schemas.microsoft.com/office/drawing/2014/main" id="{7FCB9F94-7FD5-6629-CADB-1A09A6471EA7}"/>
                </a:ext>
              </a:extLst>
            </p:cNvPr>
            <p:cNvSpPr/>
            <p:nvPr/>
          </p:nvSpPr>
          <p:spPr>
            <a:xfrm>
              <a:off x="2905337" y="1827028"/>
              <a:ext cx="3339392" cy="523220"/>
            </a:xfrm>
            <a:prstGeom prst="rect">
              <a:avLst/>
            </a:prstGeom>
          </p:spPr>
          <p:txBody>
            <a:bodyPr wrap="none">
              <a:spAutoFit/>
            </a:bodyPr>
            <a:lstStyle/>
            <a:p>
              <a:r>
                <a:rPr lang="en-US" altLang="zh-CN" sz="2800" dirty="0">
                  <a:effectLst>
                    <a:glow rad="114300">
                      <a:schemeClr val="accent1">
                        <a:satMod val="175000"/>
                        <a:alpha val="15000"/>
                      </a:schemeClr>
                    </a:glow>
                  </a:effectLst>
                  <a:latin typeface="Georgia Pro Semibold" panose="02040702050405020303" pitchFamily="18" charset="0"/>
                  <a:ea typeface="造字工房悦黑体验版常规体" pitchFamily="50" charset="-122"/>
                </a:rPr>
                <a:t>Prepare</a:t>
              </a:r>
              <a:r>
                <a:rPr lang="en-US" altLang="zh-CN" sz="2800" i="0" dirty="0">
                  <a:effectLst>
                    <a:glow rad="114300">
                      <a:schemeClr val="accent1">
                        <a:satMod val="175000"/>
                        <a:alpha val="15000"/>
                      </a:schemeClr>
                    </a:glow>
                  </a:effectLst>
                  <a:latin typeface="Georgia Pro Semibold" panose="02040702050405020303" pitchFamily="18" charset="0"/>
                  <a:ea typeface="造字工房悦黑体验版常规体" pitchFamily="50" charset="-122"/>
                </a:rPr>
                <a:t> for the Audit</a:t>
              </a:r>
              <a:endParaRPr lang="zh-CN" altLang="en-US" sz="2800" dirty="0">
                <a:effectLst>
                  <a:glow rad="114300">
                    <a:schemeClr val="accent1">
                      <a:satMod val="175000"/>
                      <a:alpha val="15000"/>
                    </a:schemeClr>
                  </a:glow>
                </a:effectLst>
                <a:latin typeface="Georgia Pro Semibold" panose="02040702050405020303" pitchFamily="18" charset="0"/>
              </a:endParaRPr>
            </a:p>
          </p:txBody>
        </p:sp>
      </p:grpSp>
      <p:grpSp>
        <p:nvGrpSpPr>
          <p:cNvPr id="131" name="Group 130">
            <a:extLst>
              <a:ext uri="{FF2B5EF4-FFF2-40B4-BE49-F238E27FC236}">
                <a16:creationId xmlns:a16="http://schemas.microsoft.com/office/drawing/2014/main" id="{BDEB223A-1834-B038-BB74-FEE4C8EFAAFE}"/>
              </a:ext>
            </a:extLst>
          </p:cNvPr>
          <p:cNvGrpSpPr/>
          <p:nvPr/>
        </p:nvGrpSpPr>
        <p:grpSpPr>
          <a:xfrm>
            <a:off x="3831564" y="4919609"/>
            <a:ext cx="4990228" cy="743294"/>
            <a:chOff x="2083577" y="1635213"/>
            <a:chExt cx="4386049" cy="743294"/>
          </a:xfrm>
        </p:grpSpPr>
        <p:sp>
          <p:nvSpPr>
            <p:cNvPr id="132" name="平行四边形 67">
              <a:extLst>
                <a:ext uri="{FF2B5EF4-FFF2-40B4-BE49-F238E27FC236}">
                  <a16:creationId xmlns:a16="http://schemas.microsoft.com/office/drawing/2014/main" id="{49D507D6-8EFC-D8E1-15E2-A0DDCFB82919}"/>
                </a:ext>
              </a:extLst>
            </p:cNvPr>
            <p:cNvSpPr/>
            <p:nvPr/>
          </p:nvSpPr>
          <p:spPr>
            <a:xfrm>
              <a:off x="2518210" y="1842463"/>
              <a:ext cx="3951416" cy="430794"/>
            </a:xfrm>
            <a:prstGeom prst="parallelogram">
              <a:avLst>
                <a:gd name="adj" fmla="val 47265"/>
              </a:avLst>
            </a:prstGeom>
            <a:gradFill>
              <a:gsLst>
                <a:gs pos="0">
                  <a:srgbClr val="A3F8FF">
                    <a:alpha val="5000"/>
                  </a:srgbClr>
                </a:gs>
                <a:gs pos="100000">
                  <a:srgbClr val="81F6FF">
                    <a:alpha val="55000"/>
                  </a:srgbClr>
                </a:gs>
              </a:gsLst>
              <a:lin ang="0" scaled="1"/>
            </a:gradFill>
            <a:ln>
              <a:gradFill flip="none" rotWithShape="1">
                <a:gsLst>
                  <a:gs pos="0">
                    <a:srgbClr val="81F6FF">
                      <a:alpha val="25000"/>
                    </a:srgbClr>
                  </a:gs>
                  <a:gs pos="100000">
                    <a:srgbClr val="81F6FF">
                      <a:alpha val="95000"/>
                    </a:srgbClr>
                  </a:gs>
                </a:gsLst>
                <a:lin ang="10800000" scaled="1"/>
                <a:tileRect/>
              </a:gradFill>
            </a:ln>
            <a:effectLst>
              <a:glow rad="228600">
                <a:schemeClr val="accent1">
                  <a:satMod val="175000"/>
                  <a:alpha val="1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grpSp>
          <p:nvGrpSpPr>
            <p:cNvPr id="133" name="组合 3">
              <a:extLst>
                <a:ext uri="{FF2B5EF4-FFF2-40B4-BE49-F238E27FC236}">
                  <a16:creationId xmlns:a16="http://schemas.microsoft.com/office/drawing/2014/main" id="{2A5C3855-282C-0EFB-A7E0-19AEC955ECE4}"/>
                </a:ext>
              </a:extLst>
            </p:cNvPr>
            <p:cNvGrpSpPr/>
            <p:nvPr/>
          </p:nvGrpSpPr>
          <p:grpSpPr>
            <a:xfrm>
              <a:off x="2083577" y="1635213"/>
              <a:ext cx="743294" cy="743294"/>
              <a:chOff x="2315806" y="1635211"/>
              <a:chExt cx="743294" cy="743294"/>
            </a:xfrm>
          </p:grpSpPr>
          <p:sp>
            <p:nvSpPr>
              <p:cNvPr id="135" name="椭圆 70">
                <a:extLst>
                  <a:ext uri="{FF2B5EF4-FFF2-40B4-BE49-F238E27FC236}">
                    <a16:creationId xmlns:a16="http://schemas.microsoft.com/office/drawing/2014/main" id="{A968A4C5-0EE9-A676-E43D-1F620E76842F}"/>
                  </a:ext>
                </a:extLst>
              </p:cNvPr>
              <p:cNvSpPr/>
              <p:nvPr/>
            </p:nvSpPr>
            <p:spPr>
              <a:xfrm>
                <a:off x="2315806" y="1635211"/>
                <a:ext cx="743294" cy="743294"/>
              </a:xfrm>
              <a:prstGeom prst="ellipse">
                <a:avLst/>
              </a:prstGeom>
              <a:blipFill>
                <a:blip r:embed="rId4" cstate="email">
                  <a:extLst>
                    <a:ext uri="{28A0092B-C50C-407E-A947-70E740481C1C}">
                      <a14:useLocalDpi xmlns:a14="http://schemas.microsoft.com/office/drawing/2010/main"/>
                    </a:ext>
                  </a:extLst>
                </a:blip>
                <a:stretch>
                  <a:fillRect/>
                </a:stretch>
              </a:blipFill>
              <a:ln>
                <a:gradFill flip="none" rotWithShape="1">
                  <a:gsLst>
                    <a:gs pos="0">
                      <a:schemeClr val="bg1"/>
                    </a:gs>
                    <a:gs pos="73000">
                      <a:schemeClr val="tx1">
                        <a:lumMod val="85000"/>
                        <a:lumOff val="15000"/>
                      </a:schemeClr>
                    </a:gs>
                  </a:gsLst>
                  <a:lin ang="2400000" scaled="0"/>
                  <a:tileRect/>
                </a:gradFill>
              </a:ln>
              <a:effectLst>
                <a:outerShdw blurRad="139700" dist="63500" dir="2700000" algn="tl" rotWithShape="0">
                  <a:prstClr val="black">
                    <a:alpha val="6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36" name="椭圆 71">
                <a:extLst>
                  <a:ext uri="{FF2B5EF4-FFF2-40B4-BE49-F238E27FC236}">
                    <a16:creationId xmlns:a16="http://schemas.microsoft.com/office/drawing/2014/main" id="{7CCAC2F9-77BA-DEF5-8597-EC85F6470811}"/>
                  </a:ext>
                </a:extLst>
              </p:cNvPr>
              <p:cNvSpPr/>
              <p:nvPr/>
            </p:nvSpPr>
            <p:spPr>
              <a:xfrm>
                <a:off x="2354171" y="1673574"/>
                <a:ext cx="666568" cy="666568"/>
              </a:xfrm>
              <a:prstGeom prst="ellipse">
                <a:avLst/>
              </a:prstGeom>
              <a:solidFill>
                <a:srgbClr val="A3F8FF"/>
              </a:solidFill>
              <a:ln w="28575">
                <a:noFill/>
              </a:ln>
              <a:effectLst>
                <a:glow rad="431800">
                  <a:schemeClr val="accent1">
                    <a:satMod val="175000"/>
                    <a:alpha val="1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37" name="椭圆 75">
                <a:extLst>
                  <a:ext uri="{FF2B5EF4-FFF2-40B4-BE49-F238E27FC236}">
                    <a16:creationId xmlns:a16="http://schemas.microsoft.com/office/drawing/2014/main" id="{F7368B53-AEE6-9199-6755-82DC91C04070}"/>
                  </a:ext>
                </a:extLst>
              </p:cNvPr>
              <p:cNvSpPr/>
              <p:nvPr/>
            </p:nvSpPr>
            <p:spPr>
              <a:xfrm>
                <a:off x="2374901" y="1694304"/>
                <a:ext cx="625108" cy="625108"/>
              </a:xfrm>
              <a:prstGeom prst="ellipse">
                <a:avLst/>
              </a:prstGeom>
              <a:blipFill>
                <a:blip r:embed="rId5" cstate="email">
                  <a:extLst>
                    <a:ext uri="{28A0092B-C50C-407E-A947-70E740481C1C}">
                      <a14:useLocalDpi xmlns:a14="http://schemas.microsoft.com/office/drawing/2010/main"/>
                    </a:ext>
                  </a:extLst>
                </a:blip>
                <a:stretch>
                  <a:fillRect/>
                </a:stretch>
              </a:blipFill>
              <a:ln>
                <a:noFill/>
              </a:ln>
              <a:effectLst>
                <a:outerShdw blurRad="127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38" name="椭圆 72">
                <a:extLst>
                  <a:ext uri="{FF2B5EF4-FFF2-40B4-BE49-F238E27FC236}">
                    <a16:creationId xmlns:a16="http://schemas.microsoft.com/office/drawing/2014/main" id="{604C9F52-6D8A-F9D9-24B3-7D8621A5FF6C}"/>
                  </a:ext>
                </a:extLst>
              </p:cNvPr>
              <p:cNvSpPr/>
              <p:nvPr/>
            </p:nvSpPr>
            <p:spPr>
              <a:xfrm>
                <a:off x="2400729" y="1720132"/>
                <a:ext cx="573452" cy="573452"/>
              </a:xfrm>
              <a:prstGeom prst="ellipse">
                <a:avLst/>
              </a:prstGeom>
              <a:solidFill>
                <a:srgbClr val="A3F8FF"/>
              </a:solidFill>
              <a:ln w="28575">
                <a:noFill/>
              </a:ln>
              <a:effectLst>
                <a:glow rad="228600">
                  <a:schemeClr val="accent1">
                    <a:satMod val="175000"/>
                    <a:alpha val="2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39" name="椭圆 76">
                <a:extLst>
                  <a:ext uri="{FF2B5EF4-FFF2-40B4-BE49-F238E27FC236}">
                    <a16:creationId xmlns:a16="http://schemas.microsoft.com/office/drawing/2014/main" id="{A5617F1B-AC1F-5619-7A21-07BAF1DCB610}"/>
                  </a:ext>
                </a:extLst>
              </p:cNvPr>
              <p:cNvSpPr/>
              <p:nvPr/>
            </p:nvSpPr>
            <p:spPr>
              <a:xfrm>
                <a:off x="2429306" y="1748712"/>
                <a:ext cx="516300" cy="516294"/>
              </a:xfrm>
              <a:prstGeom prst="ellipse">
                <a:avLst/>
              </a:prstGeom>
              <a:blipFill>
                <a:blip r:embed="rId6" cstate="email">
                  <a:extLst>
                    <a:ext uri="{28A0092B-C50C-407E-A947-70E740481C1C}">
                      <a14:useLocalDpi xmlns:a14="http://schemas.microsoft.com/office/drawing/2010/main"/>
                    </a:ext>
                  </a:extLst>
                </a:blip>
                <a:stretch>
                  <a:fillRect/>
                </a:stretch>
              </a:blipFill>
              <a:ln>
                <a:noFill/>
              </a:ln>
              <a:effectLst>
                <a:glow rad="228600">
                  <a:srgbClr val="81F6FF">
                    <a:alpha val="5000"/>
                  </a:srgbClr>
                </a:glow>
                <a:outerShdw blurRad="127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40" name="椭圆 73">
                <a:extLst>
                  <a:ext uri="{FF2B5EF4-FFF2-40B4-BE49-F238E27FC236}">
                    <a16:creationId xmlns:a16="http://schemas.microsoft.com/office/drawing/2014/main" id="{BB101763-7367-0270-430D-9B6800697806}"/>
                  </a:ext>
                </a:extLst>
              </p:cNvPr>
              <p:cNvSpPr/>
              <p:nvPr/>
            </p:nvSpPr>
            <p:spPr>
              <a:xfrm>
                <a:off x="2457879" y="1777282"/>
                <a:ext cx="459152" cy="459152"/>
              </a:xfrm>
              <a:prstGeom prst="ellipse">
                <a:avLst/>
              </a:prstGeom>
              <a:solidFill>
                <a:schemeClr val="bg1"/>
              </a:solidFill>
              <a:ln w="28575">
                <a:noFill/>
              </a:ln>
              <a:effectLst>
                <a:innerShdw blurRad="25400">
                  <a:prstClr val="black"/>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grpSp>
        <p:sp>
          <p:nvSpPr>
            <p:cNvPr id="134" name="矩形 8">
              <a:extLst>
                <a:ext uri="{FF2B5EF4-FFF2-40B4-BE49-F238E27FC236}">
                  <a16:creationId xmlns:a16="http://schemas.microsoft.com/office/drawing/2014/main" id="{1B884106-B0F0-996E-A865-7B632B373F79}"/>
                </a:ext>
              </a:extLst>
            </p:cNvPr>
            <p:cNvSpPr/>
            <p:nvPr/>
          </p:nvSpPr>
          <p:spPr>
            <a:xfrm>
              <a:off x="2905337" y="1827028"/>
              <a:ext cx="2897029" cy="523220"/>
            </a:xfrm>
            <a:prstGeom prst="rect">
              <a:avLst/>
            </a:prstGeom>
          </p:spPr>
          <p:txBody>
            <a:bodyPr wrap="none">
              <a:spAutoFit/>
            </a:bodyPr>
            <a:lstStyle/>
            <a:p>
              <a:r>
                <a:rPr lang="en-US" altLang="zh-CN" sz="2800" i="0" dirty="0">
                  <a:effectLst>
                    <a:glow rad="114300">
                      <a:schemeClr val="accent1">
                        <a:satMod val="175000"/>
                        <a:alpha val="15000"/>
                      </a:schemeClr>
                    </a:glow>
                  </a:effectLst>
                  <a:latin typeface="Georgia Pro Semibold" panose="02040702050405020303" pitchFamily="18" charset="0"/>
                  <a:ea typeface="造字工房悦黑体验版常规体" pitchFamily="50" charset="-122"/>
                </a:rPr>
                <a:t>Perform the Audit</a:t>
              </a:r>
              <a:endParaRPr lang="zh-CN" altLang="en-US" sz="2800" dirty="0">
                <a:effectLst>
                  <a:glow rad="114300">
                    <a:schemeClr val="accent1">
                      <a:satMod val="175000"/>
                      <a:alpha val="15000"/>
                    </a:schemeClr>
                  </a:glow>
                </a:effectLst>
                <a:latin typeface="Georgia Pro Semibold" panose="02040702050405020303" pitchFamily="18" charset="0"/>
              </a:endParaRPr>
            </a:p>
          </p:txBody>
        </p:sp>
      </p:grpSp>
      <p:grpSp>
        <p:nvGrpSpPr>
          <p:cNvPr id="142" name="Group 141">
            <a:extLst>
              <a:ext uri="{FF2B5EF4-FFF2-40B4-BE49-F238E27FC236}">
                <a16:creationId xmlns:a16="http://schemas.microsoft.com/office/drawing/2014/main" id="{16C3E0B0-5236-0E5E-E742-2EF511E4226E}"/>
              </a:ext>
            </a:extLst>
          </p:cNvPr>
          <p:cNvGrpSpPr/>
          <p:nvPr/>
        </p:nvGrpSpPr>
        <p:grpSpPr>
          <a:xfrm>
            <a:off x="3215736" y="5790673"/>
            <a:ext cx="5086650" cy="743294"/>
            <a:chOff x="2083577" y="1635213"/>
            <a:chExt cx="4386049" cy="743294"/>
          </a:xfrm>
        </p:grpSpPr>
        <p:sp>
          <p:nvSpPr>
            <p:cNvPr id="143" name="平行四边形 67">
              <a:extLst>
                <a:ext uri="{FF2B5EF4-FFF2-40B4-BE49-F238E27FC236}">
                  <a16:creationId xmlns:a16="http://schemas.microsoft.com/office/drawing/2014/main" id="{3A8C3DE6-F1D1-8D6C-4CF8-E69A9C1F974E}"/>
                </a:ext>
              </a:extLst>
            </p:cNvPr>
            <p:cNvSpPr/>
            <p:nvPr/>
          </p:nvSpPr>
          <p:spPr>
            <a:xfrm>
              <a:off x="2518210" y="1842463"/>
              <a:ext cx="3951416" cy="430794"/>
            </a:xfrm>
            <a:prstGeom prst="parallelogram">
              <a:avLst>
                <a:gd name="adj" fmla="val 47265"/>
              </a:avLst>
            </a:prstGeom>
            <a:gradFill>
              <a:gsLst>
                <a:gs pos="0">
                  <a:srgbClr val="A3F8FF">
                    <a:alpha val="5000"/>
                  </a:srgbClr>
                </a:gs>
                <a:gs pos="100000">
                  <a:srgbClr val="81F6FF">
                    <a:alpha val="55000"/>
                  </a:srgbClr>
                </a:gs>
              </a:gsLst>
              <a:lin ang="0" scaled="1"/>
            </a:gradFill>
            <a:ln>
              <a:gradFill flip="none" rotWithShape="1">
                <a:gsLst>
                  <a:gs pos="0">
                    <a:srgbClr val="81F6FF">
                      <a:alpha val="25000"/>
                    </a:srgbClr>
                  </a:gs>
                  <a:gs pos="100000">
                    <a:srgbClr val="81F6FF">
                      <a:alpha val="95000"/>
                    </a:srgbClr>
                  </a:gs>
                </a:gsLst>
                <a:lin ang="10800000" scaled="1"/>
                <a:tileRect/>
              </a:gradFill>
            </a:ln>
            <a:effectLst>
              <a:glow rad="228600">
                <a:schemeClr val="accent1">
                  <a:satMod val="175000"/>
                  <a:alpha val="1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grpSp>
          <p:nvGrpSpPr>
            <p:cNvPr id="144" name="组合 3">
              <a:extLst>
                <a:ext uri="{FF2B5EF4-FFF2-40B4-BE49-F238E27FC236}">
                  <a16:creationId xmlns:a16="http://schemas.microsoft.com/office/drawing/2014/main" id="{977F97B5-A921-F9CC-D9B4-CB18FF316465}"/>
                </a:ext>
              </a:extLst>
            </p:cNvPr>
            <p:cNvGrpSpPr/>
            <p:nvPr/>
          </p:nvGrpSpPr>
          <p:grpSpPr>
            <a:xfrm>
              <a:off x="2083577" y="1635213"/>
              <a:ext cx="743294" cy="743294"/>
              <a:chOff x="2315806" y="1635211"/>
              <a:chExt cx="743294" cy="743294"/>
            </a:xfrm>
          </p:grpSpPr>
          <p:sp>
            <p:nvSpPr>
              <p:cNvPr id="146" name="椭圆 70">
                <a:extLst>
                  <a:ext uri="{FF2B5EF4-FFF2-40B4-BE49-F238E27FC236}">
                    <a16:creationId xmlns:a16="http://schemas.microsoft.com/office/drawing/2014/main" id="{793E9933-C2C7-6ED6-0225-CABA7B5D3EB5}"/>
                  </a:ext>
                </a:extLst>
              </p:cNvPr>
              <p:cNvSpPr/>
              <p:nvPr/>
            </p:nvSpPr>
            <p:spPr>
              <a:xfrm>
                <a:off x="2315806" y="1635211"/>
                <a:ext cx="743294" cy="743294"/>
              </a:xfrm>
              <a:prstGeom prst="ellipse">
                <a:avLst/>
              </a:prstGeom>
              <a:blipFill>
                <a:blip r:embed="rId4" cstate="email">
                  <a:extLst>
                    <a:ext uri="{28A0092B-C50C-407E-A947-70E740481C1C}">
                      <a14:useLocalDpi xmlns:a14="http://schemas.microsoft.com/office/drawing/2010/main"/>
                    </a:ext>
                  </a:extLst>
                </a:blip>
                <a:stretch>
                  <a:fillRect/>
                </a:stretch>
              </a:blipFill>
              <a:ln>
                <a:gradFill flip="none" rotWithShape="1">
                  <a:gsLst>
                    <a:gs pos="0">
                      <a:schemeClr val="bg1"/>
                    </a:gs>
                    <a:gs pos="73000">
                      <a:schemeClr val="tx1">
                        <a:lumMod val="85000"/>
                        <a:lumOff val="15000"/>
                      </a:schemeClr>
                    </a:gs>
                  </a:gsLst>
                  <a:lin ang="2400000" scaled="0"/>
                  <a:tileRect/>
                </a:gradFill>
              </a:ln>
              <a:effectLst>
                <a:outerShdw blurRad="139700" dist="63500" dir="2700000" algn="tl" rotWithShape="0">
                  <a:prstClr val="black">
                    <a:alpha val="6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47" name="椭圆 71">
                <a:extLst>
                  <a:ext uri="{FF2B5EF4-FFF2-40B4-BE49-F238E27FC236}">
                    <a16:creationId xmlns:a16="http://schemas.microsoft.com/office/drawing/2014/main" id="{DB21BE8E-BD6C-1C44-288C-C7DBC82F07C6}"/>
                  </a:ext>
                </a:extLst>
              </p:cNvPr>
              <p:cNvSpPr/>
              <p:nvPr/>
            </p:nvSpPr>
            <p:spPr>
              <a:xfrm>
                <a:off x="2354171" y="1673574"/>
                <a:ext cx="666568" cy="666568"/>
              </a:xfrm>
              <a:prstGeom prst="ellipse">
                <a:avLst/>
              </a:prstGeom>
              <a:solidFill>
                <a:srgbClr val="A3F8FF"/>
              </a:solidFill>
              <a:ln w="28575">
                <a:noFill/>
              </a:ln>
              <a:effectLst>
                <a:glow rad="431800">
                  <a:schemeClr val="accent1">
                    <a:satMod val="175000"/>
                    <a:alpha val="1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48" name="椭圆 75">
                <a:extLst>
                  <a:ext uri="{FF2B5EF4-FFF2-40B4-BE49-F238E27FC236}">
                    <a16:creationId xmlns:a16="http://schemas.microsoft.com/office/drawing/2014/main" id="{1156F283-08E2-453C-F9BA-DED45DF88F95}"/>
                  </a:ext>
                </a:extLst>
              </p:cNvPr>
              <p:cNvSpPr/>
              <p:nvPr/>
            </p:nvSpPr>
            <p:spPr>
              <a:xfrm>
                <a:off x="2374901" y="1694304"/>
                <a:ext cx="625108" cy="625108"/>
              </a:xfrm>
              <a:prstGeom prst="ellipse">
                <a:avLst/>
              </a:prstGeom>
              <a:blipFill>
                <a:blip r:embed="rId5" cstate="email">
                  <a:extLst>
                    <a:ext uri="{28A0092B-C50C-407E-A947-70E740481C1C}">
                      <a14:useLocalDpi xmlns:a14="http://schemas.microsoft.com/office/drawing/2010/main"/>
                    </a:ext>
                  </a:extLst>
                </a:blip>
                <a:stretch>
                  <a:fillRect/>
                </a:stretch>
              </a:blipFill>
              <a:ln>
                <a:noFill/>
              </a:ln>
              <a:effectLst>
                <a:outerShdw blurRad="127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49" name="椭圆 72">
                <a:extLst>
                  <a:ext uri="{FF2B5EF4-FFF2-40B4-BE49-F238E27FC236}">
                    <a16:creationId xmlns:a16="http://schemas.microsoft.com/office/drawing/2014/main" id="{F37BFA4F-EC46-7297-22CC-0C509EDBA27D}"/>
                  </a:ext>
                </a:extLst>
              </p:cNvPr>
              <p:cNvSpPr/>
              <p:nvPr/>
            </p:nvSpPr>
            <p:spPr>
              <a:xfrm>
                <a:off x="2400729" y="1720132"/>
                <a:ext cx="573452" cy="573452"/>
              </a:xfrm>
              <a:prstGeom prst="ellipse">
                <a:avLst/>
              </a:prstGeom>
              <a:solidFill>
                <a:srgbClr val="A3F8FF"/>
              </a:solidFill>
              <a:ln w="28575">
                <a:noFill/>
              </a:ln>
              <a:effectLst>
                <a:glow rad="228600">
                  <a:schemeClr val="accent1">
                    <a:satMod val="175000"/>
                    <a:alpha val="2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50" name="椭圆 76">
                <a:extLst>
                  <a:ext uri="{FF2B5EF4-FFF2-40B4-BE49-F238E27FC236}">
                    <a16:creationId xmlns:a16="http://schemas.microsoft.com/office/drawing/2014/main" id="{7A03C9E6-79FA-45E8-A456-4F448DD67D83}"/>
                  </a:ext>
                </a:extLst>
              </p:cNvPr>
              <p:cNvSpPr/>
              <p:nvPr/>
            </p:nvSpPr>
            <p:spPr>
              <a:xfrm>
                <a:off x="2429306" y="1748712"/>
                <a:ext cx="516300" cy="516294"/>
              </a:xfrm>
              <a:prstGeom prst="ellipse">
                <a:avLst/>
              </a:prstGeom>
              <a:blipFill>
                <a:blip r:embed="rId6" cstate="email">
                  <a:extLst>
                    <a:ext uri="{28A0092B-C50C-407E-A947-70E740481C1C}">
                      <a14:useLocalDpi xmlns:a14="http://schemas.microsoft.com/office/drawing/2010/main"/>
                    </a:ext>
                  </a:extLst>
                </a:blip>
                <a:stretch>
                  <a:fillRect/>
                </a:stretch>
              </a:blipFill>
              <a:ln>
                <a:noFill/>
              </a:ln>
              <a:effectLst>
                <a:glow rad="228600">
                  <a:srgbClr val="81F6FF">
                    <a:alpha val="5000"/>
                  </a:srgbClr>
                </a:glow>
                <a:outerShdw blurRad="127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51" name="椭圆 73">
                <a:extLst>
                  <a:ext uri="{FF2B5EF4-FFF2-40B4-BE49-F238E27FC236}">
                    <a16:creationId xmlns:a16="http://schemas.microsoft.com/office/drawing/2014/main" id="{153DC723-EBC7-C943-9D5B-113B865B03C7}"/>
                  </a:ext>
                </a:extLst>
              </p:cNvPr>
              <p:cNvSpPr/>
              <p:nvPr/>
            </p:nvSpPr>
            <p:spPr>
              <a:xfrm>
                <a:off x="2457879" y="1777282"/>
                <a:ext cx="459152" cy="459152"/>
              </a:xfrm>
              <a:prstGeom prst="ellipse">
                <a:avLst/>
              </a:prstGeom>
              <a:solidFill>
                <a:schemeClr val="bg1"/>
              </a:solidFill>
              <a:ln w="28575">
                <a:noFill/>
              </a:ln>
              <a:effectLst>
                <a:innerShdw blurRad="25400">
                  <a:prstClr val="black"/>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grpSp>
        <p:sp>
          <p:nvSpPr>
            <p:cNvPr id="145" name="矩形 8">
              <a:extLst>
                <a:ext uri="{FF2B5EF4-FFF2-40B4-BE49-F238E27FC236}">
                  <a16:creationId xmlns:a16="http://schemas.microsoft.com/office/drawing/2014/main" id="{82C22933-EF19-CAC6-ADD8-56C5A97CB838}"/>
                </a:ext>
              </a:extLst>
            </p:cNvPr>
            <p:cNvSpPr/>
            <p:nvPr/>
          </p:nvSpPr>
          <p:spPr>
            <a:xfrm>
              <a:off x="2905337" y="1827028"/>
              <a:ext cx="3016272" cy="523220"/>
            </a:xfrm>
            <a:prstGeom prst="rect">
              <a:avLst/>
            </a:prstGeom>
          </p:spPr>
          <p:txBody>
            <a:bodyPr wrap="none">
              <a:spAutoFit/>
            </a:bodyPr>
            <a:lstStyle/>
            <a:p>
              <a:r>
                <a:rPr lang="en-US" altLang="zh-CN" sz="2800" i="0" dirty="0">
                  <a:effectLst>
                    <a:glow rad="114300">
                      <a:schemeClr val="accent1">
                        <a:satMod val="175000"/>
                        <a:alpha val="15000"/>
                      </a:schemeClr>
                    </a:glow>
                  </a:effectLst>
                  <a:latin typeface="Georgia Pro Semibold" panose="02040702050405020303" pitchFamily="18" charset="0"/>
                  <a:ea typeface="造字工房悦黑体验版常规体" pitchFamily="50" charset="-122"/>
                </a:rPr>
                <a:t>Complete the Audit</a:t>
              </a:r>
              <a:endParaRPr lang="zh-CN" altLang="en-US" sz="2800" dirty="0">
                <a:effectLst>
                  <a:glow rad="114300">
                    <a:schemeClr val="accent1">
                      <a:satMod val="175000"/>
                      <a:alpha val="15000"/>
                    </a:schemeClr>
                  </a:glow>
                </a:effectLst>
                <a:latin typeface="Georgia Pro Semibold" panose="02040702050405020303" pitchFamily="18" charset="0"/>
              </a:endParaRPr>
            </a:p>
          </p:txBody>
        </p:sp>
      </p:grpSp>
      <p:sp>
        <p:nvSpPr>
          <p:cNvPr id="2" name="TextBox 1">
            <a:extLst>
              <a:ext uri="{FF2B5EF4-FFF2-40B4-BE49-F238E27FC236}">
                <a16:creationId xmlns:a16="http://schemas.microsoft.com/office/drawing/2014/main" id="{86D01154-2768-DD86-B35E-50F6217E81A0}"/>
              </a:ext>
            </a:extLst>
          </p:cNvPr>
          <p:cNvSpPr txBox="1"/>
          <p:nvPr/>
        </p:nvSpPr>
        <p:spPr>
          <a:xfrm>
            <a:off x="1561659" y="185622"/>
            <a:ext cx="879937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6000" b="0" i="0" u="none" strike="noStrike" kern="1200" cap="none" spc="0" normalizeH="0" baseline="0" noProof="0" dirty="0">
                <a:ln>
                  <a:noFill/>
                </a:ln>
                <a:effectLst/>
                <a:uLnTx/>
                <a:uFillTx/>
                <a:latin typeface="Georgia Pro Black" panose="02040A02050405020203" pitchFamily="18" charset="0"/>
              </a:rPr>
              <a:t>TOPICS COVERED</a:t>
            </a:r>
          </a:p>
        </p:txBody>
      </p:sp>
      <p:grpSp>
        <p:nvGrpSpPr>
          <p:cNvPr id="3" name="Group 2">
            <a:extLst>
              <a:ext uri="{FF2B5EF4-FFF2-40B4-BE49-F238E27FC236}">
                <a16:creationId xmlns:a16="http://schemas.microsoft.com/office/drawing/2014/main" id="{64204745-AE98-1C84-5B21-D228494D9688}"/>
              </a:ext>
            </a:extLst>
          </p:cNvPr>
          <p:cNvGrpSpPr/>
          <p:nvPr/>
        </p:nvGrpSpPr>
        <p:grpSpPr>
          <a:xfrm>
            <a:off x="4901604" y="3139820"/>
            <a:ext cx="5013446" cy="743294"/>
            <a:chOff x="2083577" y="1635213"/>
            <a:chExt cx="4386049" cy="743294"/>
          </a:xfrm>
        </p:grpSpPr>
        <p:sp>
          <p:nvSpPr>
            <p:cNvPr id="4" name="平行四边形 67">
              <a:extLst>
                <a:ext uri="{FF2B5EF4-FFF2-40B4-BE49-F238E27FC236}">
                  <a16:creationId xmlns:a16="http://schemas.microsoft.com/office/drawing/2014/main" id="{F54EA254-D003-8A42-7E1E-B90C07618B29}"/>
                </a:ext>
              </a:extLst>
            </p:cNvPr>
            <p:cNvSpPr/>
            <p:nvPr/>
          </p:nvSpPr>
          <p:spPr>
            <a:xfrm>
              <a:off x="2518210" y="1842463"/>
              <a:ext cx="3951416" cy="430794"/>
            </a:xfrm>
            <a:prstGeom prst="parallelogram">
              <a:avLst>
                <a:gd name="adj" fmla="val 47265"/>
              </a:avLst>
            </a:prstGeom>
            <a:gradFill>
              <a:gsLst>
                <a:gs pos="0">
                  <a:srgbClr val="A3F8FF">
                    <a:alpha val="5000"/>
                  </a:srgbClr>
                </a:gs>
                <a:gs pos="100000">
                  <a:srgbClr val="81F6FF">
                    <a:alpha val="55000"/>
                  </a:srgbClr>
                </a:gs>
              </a:gsLst>
              <a:lin ang="0" scaled="1"/>
            </a:gradFill>
            <a:ln>
              <a:gradFill flip="none" rotWithShape="1">
                <a:gsLst>
                  <a:gs pos="0">
                    <a:srgbClr val="81F6FF">
                      <a:alpha val="25000"/>
                    </a:srgbClr>
                  </a:gs>
                  <a:gs pos="100000">
                    <a:srgbClr val="81F6FF">
                      <a:alpha val="95000"/>
                    </a:srgbClr>
                  </a:gs>
                </a:gsLst>
                <a:lin ang="10800000" scaled="1"/>
                <a:tileRect/>
              </a:gradFill>
            </a:ln>
            <a:effectLst>
              <a:glow rad="228600">
                <a:schemeClr val="accent1">
                  <a:satMod val="175000"/>
                  <a:alpha val="1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grpSp>
          <p:nvGrpSpPr>
            <p:cNvPr id="5" name="组合 3">
              <a:extLst>
                <a:ext uri="{FF2B5EF4-FFF2-40B4-BE49-F238E27FC236}">
                  <a16:creationId xmlns:a16="http://schemas.microsoft.com/office/drawing/2014/main" id="{D93A285D-2F5F-ED27-8911-DEEFEF08846D}"/>
                </a:ext>
              </a:extLst>
            </p:cNvPr>
            <p:cNvGrpSpPr/>
            <p:nvPr/>
          </p:nvGrpSpPr>
          <p:grpSpPr>
            <a:xfrm>
              <a:off x="2083577" y="1635213"/>
              <a:ext cx="743294" cy="743294"/>
              <a:chOff x="2315806" y="1635211"/>
              <a:chExt cx="743294" cy="743294"/>
            </a:xfrm>
          </p:grpSpPr>
          <p:sp>
            <p:nvSpPr>
              <p:cNvPr id="7" name="椭圆 70">
                <a:extLst>
                  <a:ext uri="{FF2B5EF4-FFF2-40B4-BE49-F238E27FC236}">
                    <a16:creationId xmlns:a16="http://schemas.microsoft.com/office/drawing/2014/main" id="{976796B6-F403-F06D-8CAE-30323C6384CF}"/>
                  </a:ext>
                </a:extLst>
              </p:cNvPr>
              <p:cNvSpPr/>
              <p:nvPr/>
            </p:nvSpPr>
            <p:spPr>
              <a:xfrm>
                <a:off x="2315806" y="1635211"/>
                <a:ext cx="743294" cy="743294"/>
              </a:xfrm>
              <a:prstGeom prst="ellipse">
                <a:avLst/>
              </a:prstGeom>
              <a:blipFill>
                <a:blip r:embed="rId4" cstate="email">
                  <a:extLst>
                    <a:ext uri="{28A0092B-C50C-407E-A947-70E740481C1C}">
                      <a14:useLocalDpi xmlns:a14="http://schemas.microsoft.com/office/drawing/2010/main"/>
                    </a:ext>
                  </a:extLst>
                </a:blip>
                <a:stretch>
                  <a:fillRect/>
                </a:stretch>
              </a:blipFill>
              <a:ln>
                <a:gradFill flip="none" rotWithShape="1">
                  <a:gsLst>
                    <a:gs pos="0">
                      <a:schemeClr val="bg1"/>
                    </a:gs>
                    <a:gs pos="73000">
                      <a:schemeClr val="tx1">
                        <a:lumMod val="85000"/>
                        <a:lumOff val="15000"/>
                      </a:schemeClr>
                    </a:gs>
                  </a:gsLst>
                  <a:lin ang="2400000" scaled="0"/>
                  <a:tileRect/>
                </a:gradFill>
              </a:ln>
              <a:effectLst>
                <a:outerShdw blurRad="139700" dist="63500" dir="2700000" algn="tl" rotWithShape="0">
                  <a:prstClr val="black">
                    <a:alpha val="6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8" name="椭圆 71">
                <a:extLst>
                  <a:ext uri="{FF2B5EF4-FFF2-40B4-BE49-F238E27FC236}">
                    <a16:creationId xmlns:a16="http://schemas.microsoft.com/office/drawing/2014/main" id="{F18AFE5C-BC5E-9DC0-9004-2EA890CB929D}"/>
                  </a:ext>
                </a:extLst>
              </p:cNvPr>
              <p:cNvSpPr/>
              <p:nvPr/>
            </p:nvSpPr>
            <p:spPr>
              <a:xfrm>
                <a:off x="2354171" y="1673574"/>
                <a:ext cx="666568" cy="666568"/>
              </a:xfrm>
              <a:prstGeom prst="ellipse">
                <a:avLst/>
              </a:prstGeom>
              <a:solidFill>
                <a:srgbClr val="A3F8FF"/>
              </a:solidFill>
              <a:ln w="28575">
                <a:noFill/>
              </a:ln>
              <a:effectLst>
                <a:glow rad="431800">
                  <a:schemeClr val="accent1">
                    <a:satMod val="175000"/>
                    <a:alpha val="1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9" name="椭圆 75">
                <a:extLst>
                  <a:ext uri="{FF2B5EF4-FFF2-40B4-BE49-F238E27FC236}">
                    <a16:creationId xmlns:a16="http://schemas.microsoft.com/office/drawing/2014/main" id="{6248DEF9-A95B-8BCB-A9AA-88CA8D68419E}"/>
                  </a:ext>
                </a:extLst>
              </p:cNvPr>
              <p:cNvSpPr/>
              <p:nvPr/>
            </p:nvSpPr>
            <p:spPr>
              <a:xfrm>
                <a:off x="2374901" y="1694304"/>
                <a:ext cx="625108" cy="625108"/>
              </a:xfrm>
              <a:prstGeom prst="ellipse">
                <a:avLst/>
              </a:prstGeom>
              <a:blipFill>
                <a:blip r:embed="rId5" cstate="email">
                  <a:extLst>
                    <a:ext uri="{28A0092B-C50C-407E-A947-70E740481C1C}">
                      <a14:useLocalDpi xmlns:a14="http://schemas.microsoft.com/office/drawing/2010/main"/>
                    </a:ext>
                  </a:extLst>
                </a:blip>
                <a:stretch>
                  <a:fillRect/>
                </a:stretch>
              </a:blipFill>
              <a:ln>
                <a:noFill/>
              </a:ln>
              <a:effectLst>
                <a:outerShdw blurRad="127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0" name="椭圆 72">
                <a:extLst>
                  <a:ext uri="{FF2B5EF4-FFF2-40B4-BE49-F238E27FC236}">
                    <a16:creationId xmlns:a16="http://schemas.microsoft.com/office/drawing/2014/main" id="{5AB4B043-059C-267E-52A7-FA807D9D4DB0}"/>
                  </a:ext>
                </a:extLst>
              </p:cNvPr>
              <p:cNvSpPr/>
              <p:nvPr/>
            </p:nvSpPr>
            <p:spPr>
              <a:xfrm>
                <a:off x="2400729" y="1720132"/>
                <a:ext cx="573452" cy="573452"/>
              </a:xfrm>
              <a:prstGeom prst="ellipse">
                <a:avLst/>
              </a:prstGeom>
              <a:solidFill>
                <a:srgbClr val="A3F8FF"/>
              </a:solidFill>
              <a:ln w="28575">
                <a:noFill/>
              </a:ln>
              <a:effectLst>
                <a:glow rad="228600">
                  <a:schemeClr val="accent1">
                    <a:satMod val="175000"/>
                    <a:alpha val="25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1" name="椭圆 76">
                <a:extLst>
                  <a:ext uri="{FF2B5EF4-FFF2-40B4-BE49-F238E27FC236}">
                    <a16:creationId xmlns:a16="http://schemas.microsoft.com/office/drawing/2014/main" id="{5BF1B756-7F95-764B-24C8-C29772BA1602}"/>
                  </a:ext>
                </a:extLst>
              </p:cNvPr>
              <p:cNvSpPr/>
              <p:nvPr/>
            </p:nvSpPr>
            <p:spPr>
              <a:xfrm>
                <a:off x="2429306" y="1748712"/>
                <a:ext cx="516300" cy="516294"/>
              </a:xfrm>
              <a:prstGeom prst="ellipse">
                <a:avLst/>
              </a:prstGeom>
              <a:blipFill>
                <a:blip r:embed="rId6" cstate="email">
                  <a:extLst>
                    <a:ext uri="{28A0092B-C50C-407E-A947-70E740481C1C}">
                      <a14:useLocalDpi xmlns:a14="http://schemas.microsoft.com/office/drawing/2010/main"/>
                    </a:ext>
                  </a:extLst>
                </a:blip>
                <a:stretch>
                  <a:fillRect/>
                </a:stretch>
              </a:blipFill>
              <a:ln>
                <a:noFill/>
              </a:ln>
              <a:effectLst>
                <a:glow rad="228600">
                  <a:srgbClr val="81F6FF">
                    <a:alpha val="5000"/>
                  </a:srgbClr>
                </a:glow>
                <a:outerShdw blurRad="127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sp>
            <p:nvSpPr>
              <p:cNvPr id="12" name="椭圆 73">
                <a:extLst>
                  <a:ext uri="{FF2B5EF4-FFF2-40B4-BE49-F238E27FC236}">
                    <a16:creationId xmlns:a16="http://schemas.microsoft.com/office/drawing/2014/main" id="{CF307259-29B3-D384-A51F-A65D600A3255}"/>
                  </a:ext>
                </a:extLst>
              </p:cNvPr>
              <p:cNvSpPr/>
              <p:nvPr/>
            </p:nvSpPr>
            <p:spPr>
              <a:xfrm>
                <a:off x="2457879" y="1777282"/>
                <a:ext cx="459152" cy="459152"/>
              </a:xfrm>
              <a:prstGeom prst="ellipse">
                <a:avLst/>
              </a:prstGeom>
              <a:solidFill>
                <a:schemeClr val="bg1"/>
              </a:solidFill>
              <a:ln w="28575">
                <a:noFill/>
              </a:ln>
              <a:effectLst>
                <a:innerShdw blurRad="25400">
                  <a:prstClr val="black"/>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endParaRPr lang="zh-CN" altLang="en-US" sz="6000" kern="100" dirty="0">
                  <a:ln>
                    <a:gradFill flip="none" rotWithShape="1">
                      <a:gsLst>
                        <a:gs pos="38000">
                          <a:schemeClr val="bg1">
                            <a:lumMod val="65000"/>
                          </a:schemeClr>
                        </a:gs>
                        <a:gs pos="98000">
                          <a:schemeClr val="tx1">
                            <a:lumMod val="85000"/>
                            <a:lumOff val="15000"/>
                          </a:schemeClr>
                        </a:gs>
                      </a:gsLst>
                      <a:lin ang="5400000" scaled="1"/>
                      <a:tileRect/>
                    </a:gradFill>
                  </a:ln>
                  <a:blipFill>
                    <a:blip r:embed="rId3"/>
                    <a:stretch>
                      <a:fillRect/>
                    </a:stretch>
                  </a:blipFill>
                  <a:effectLst>
                    <a:outerShdw blurRad="139700" dist="63500" dir="2700000" algn="tl" rotWithShape="0">
                      <a:prstClr val="black">
                        <a:alpha val="65000"/>
                      </a:prstClr>
                    </a:outerShdw>
                  </a:effectLst>
                  <a:latin typeface="汉仪菱心体简" panose="02010609000101010101" pitchFamily="49" charset="-122"/>
                  <a:ea typeface="中國龍淡古體" panose="02010609000101010101" pitchFamily="49" charset="-120"/>
                  <a:cs typeface="Times New Roman" panose="02020603050405020304" pitchFamily="18" charset="0"/>
                </a:endParaRPr>
              </a:p>
            </p:txBody>
          </p:sp>
        </p:grpSp>
        <p:sp>
          <p:nvSpPr>
            <p:cNvPr id="6" name="矩形 8">
              <a:extLst>
                <a:ext uri="{FF2B5EF4-FFF2-40B4-BE49-F238E27FC236}">
                  <a16:creationId xmlns:a16="http://schemas.microsoft.com/office/drawing/2014/main" id="{55A4D2F6-64C6-AC5E-74B0-483A3C7DB910}"/>
                </a:ext>
              </a:extLst>
            </p:cNvPr>
            <p:cNvSpPr/>
            <p:nvPr/>
          </p:nvSpPr>
          <p:spPr>
            <a:xfrm>
              <a:off x="3016127" y="1766386"/>
              <a:ext cx="2405394" cy="523220"/>
            </a:xfrm>
            <a:prstGeom prst="rect">
              <a:avLst/>
            </a:prstGeom>
          </p:spPr>
          <p:txBody>
            <a:bodyPr wrap="none">
              <a:spAutoFit/>
            </a:bodyPr>
            <a:lstStyle/>
            <a:p>
              <a:r>
                <a:rPr lang="en-US" altLang="zh-CN" sz="2800" dirty="0">
                  <a:effectLst>
                    <a:glow rad="114300">
                      <a:schemeClr val="accent1">
                        <a:satMod val="175000"/>
                        <a:alpha val="15000"/>
                      </a:schemeClr>
                    </a:glow>
                  </a:effectLst>
                  <a:latin typeface="Georgia Pro Semibold" panose="02040702050405020303" pitchFamily="18" charset="0"/>
                  <a:ea typeface="造字工房悦黑体验版常规体" pitchFamily="50" charset="-122"/>
                </a:rPr>
                <a:t>Audit Timeline</a:t>
              </a:r>
              <a:endParaRPr lang="zh-CN" altLang="en-US" sz="2800" dirty="0">
                <a:effectLst>
                  <a:glow rad="114300">
                    <a:schemeClr val="accent1">
                      <a:satMod val="175000"/>
                      <a:alpha val="15000"/>
                    </a:schemeClr>
                  </a:glow>
                </a:effectLst>
                <a:latin typeface="Georgia Pro Semibold" panose="02040702050405020303" pitchFamily="18" charset="0"/>
              </a:endParaRPr>
            </a:p>
          </p:txBody>
        </p:sp>
      </p:grpSp>
    </p:spTree>
    <p:extLst>
      <p:ext uri="{BB962C8B-B14F-4D97-AF65-F5344CB8AC3E}">
        <p14:creationId xmlns:p14="http://schemas.microsoft.com/office/powerpoint/2010/main" val="320503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500"/>
                                        <p:tgtEl>
                                          <p:spTgt spid="98"/>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109"/>
                                        </p:tgtEl>
                                        <p:attrNameLst>
                                          <p:attrName>style.visibility</p:attrName>
                                        </p:attrNameLst>
                                      </p:cBhvr>
                                      <p:to>
                                        <p:strVal val="visible"/>
                                      </p:to>
                                    </p:set>
                                    <p:animEffect transition="in" filter="wipe(left)">
                                      <p:cBhvr>
                                        <p:cTn id="11" dur="1500"/>
                                        <p:tgtEl>
                                          <p:spTgt spid="109"/>
                                        </p:tgtEl>
                                      </p:cBhvr>
                                    </p:animEffect>
                                  </p:childTnLst>
                                </p:cTn>
                              </p:par>
                            </p:childTnLst>
                          </p:cTn>
                        </p:par>
                        <p:par>
                          <p:cTn id="12" fill="hold">
                            <p:stCondLst>
                              <p:cond delay="35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500"/>
                                        <p:tgtEl>
                                          <p:spTgt spid="3"/>
                                        </p:tgtEl>
                                      </p:cBhvr>
                                    </p:animEffect>
                                  </p:childTnLst>
                                </p:cTn>
                              </p:par>
                            </p:childTnLst>
                          </p:cTn>
                        </p:par>
                        <p:par>
                          <p:cTn id="16" fill="hold">
                            <p:stCondLst>
                              <p:cond delay="5000"/>
                            </p:stCondLst>
                            <p:childTnLst>
                              <p:par>
                                <p:cTn id="17" presetID="22" presetClass="entr" presetSubtype="8" fill="hold" nodeType="afterEffect">
                                  <p:stCondLst>
                                    <p:cond delay="500"/>
                                  </p:stCondLst>
                                  <p:childTnLst>
                                    <p:set>
                                      <p:cBhvr>
                                        <p:cTn id="18" dur="1" fill="hold">
                                          <p:stCondLst>
                                            <p:cond delay="0"/>
                                          </p:stCondLst>
                                        </p:cTn>
                                        <p:tgtEl>
                                          <p:spTgt spid="120"/>
                                        </p:tgtEl>
                                        <p:attrNameLst>
                                          <p:attrName>style.visibility</p:attrName>
                                        </p:attrNameLst>
                                      </p:cBhvr>
                                      <p:to>
                                        <p:strVal val="visible"/>
                                      </p:to>
                                    </p:set>
                                    <p:animEffect transition="in" filter="wipe(left)">
                                      <p:cBhvr>
                                        <p:cTn id="19" dur="1500"/>
                                        <p:tgtEl>
                                          <p:spTgt spid="120"/>
                                        </p:tgtEl>
                                      </p:cBhvr>
                                    </p:animEffect>
                                  </p:childTnLst>
                                </p:cTn>
                              </p:par>
                            </p:childTnLst>
                          </p:cTn>
                        </p:par>
                        <p:par>
                          <p:cTn id="20" fill="hold">
                            <p:stCondLst>
                              <p:cond delay="7000"/>
                            </p:stCondLst>
                            <p:childTnLst>
                              <p:par>
                                <p:cTn id="21" presetID="22" presetClass="entr" presetSubtype="8" fill="hold" nodeType="afterEffect">
                                  <p:stCondLst>
                                    <p:cond delay="500"/>
                                  </p:stCondLst>
                                  <p:childTnLst>
                                    <p:set>
                                      <p:cBhvr>
                                        <p:cTn id="22" dur="1" fill="hold">
                                          <p:stCondLst>
                                            <p:cond delay="0"/>
                                          </p:stCondLst>
                                        </p:cTn>
                                        <p:tgtEl>
                                          <p:spTgt spid="131"/>
                                        </p:tgtEl>
                                        <p:attrNameLst>
                                          <p:attrName>style.visibility</p:attrName>
                                        </p:attrNameLst>
                                      </p:cBhvr>
                                      <p:to>
                                        <p:strVal val="visible"/>
                                      </p:to>
                                    </p:set>
                                    <p:animEffect transition="in" filter="wipe(left)">
                                      <p:cBhvr>
                                        <p:cTn id="23" dur="1500"/>
                                        <p:tgtEl>
                                          <p:spTgt spid="131"/>
                                        </p:tgtEl>
                                      </p:cBhvr>
                                    </p:animEffect>
                                  </p:childTnLst>
                                </p:cTn>
                              </p:par>
                            </p:childTnLst>
                          </p:cTn>
                        </p:par>
                        <p:par>
                          <p:cTn id="24" fill="hold">
                            <p:stCondLst>
                              <p:cond delay="9000"/>
                            </p:stCondLst>
                            <p:childTnLst>
                              <p:par>
                                <p:cTn id="25" presetID="22" presetClass="entr" presetSubtype="8" fill="hold" nodeType="afterEffect">
                                  <p:stCondLst>
                                    <p:cond delay="500"/>
                                  </p:stCondLst>
                                  <p:childTnLst>
                                    <p:set>
                                      <p:cBhvr>
                                        <p:cTn id="26" dur="1" fill="hold">
                                          <p:stCondLst>
                                            <p:cond delay="0"/>
                                          </p:stCondLst>
                                        </p:cTn>
                                        <p:tgtEl>
                                          <p:spTgt spid="142"/>
                                        </p:tgtEl>
                                        <p:attrNameLst>
                                          <p:attrName>style.visibility</p:attrName>
                                        </p:attrNameLst>
                                      </p:cBhvr>
                                      <p:to>
                                        <p:strVal val="visible"/>
                                      </p:to>
                                    </p:set>
                                    <p:animEffect transition="in" filter="wipe(left)">
                                      <p:cBhvr>
                                        <p:cTn id="27" dur="1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93C61DF-9A48-FA76-F699-93F4541C71E6}"/>
              </a:ext>
            </a:extLst>
          </p:cNvPr>
          <p:cNvSpPr/>
          <p:nvPr/>
        </p:nvSpPr>
        <p:spPr>
          <a:xfrm>
            <a:off x="2736676" y="1469530"/>
            <a:ext cx="1695306" cy="1754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0" name="Oval 69">
            <a:extLst>
              <a:ext uri="{FF2B5EF4-FFF2-40B4-BE49-F238E27FC236}">
                <a16:creationId xmlns:a16="http://schemas.microsoft.com/office/drawing/2014/main" id="{41BBEBD7-30A4-E535-5271-F5ADC25C8C4A}"/>
              </a:ext>
            </a:extLst>
          </p:cNvPr>
          <p:cNvSpPr/>
          <p:nvPr/>
        </p:nvSpPr>
        <p:spPr>
          <a:xfrm>
            <a:off x="9171678" y="1441931"/>
            <a:ext cx="243840" cy="243840"/>
          </a:xfrm>
          <a:prstGeom prst="ellipse">
            <a:avLst/>
          </a:prstGeom>
          <a:gradFill>
            <a:gsLst>
              <a:gs pos="0">
                <a:srgbClr val="A3E7FF"/>
              </a:gs>
              <a:gs pos="35000">
                <a:srgbClr val="4ED1FF">
                  <a:alpha val="41000"/>
                </a:srgbClr>
              </a:gs>
              <a:gs pos="70000">
                <a:srgbClr val="25C6FF">
                  <a:alpha val="0"/>
                </a:srgbClr>
              </a:gs>
              <a:gs pos="100000">
                <a:srgbClr val="25C6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2" name="Oval 71">
            <a:extLst>
              <a:ext uri="{FF2B5EF4-FFF2-40B4-BE49-F238E27FC236}">
                <a16:creationId xmlns:a16="http://schemas.microsoft.com/office/drawing/2014/main" id="{C813B213-06B5-FD26-0A54-33FF2DCCF851}"/>
              </a:ext>
            </a:extLst>
          </p:cNvPr>
          <p:cNvSpPr/>
          <p:nvPr/>
        </p:nvSpPr>
        <p:spPr>
          <a:xfrm>
            <a:off x="3959639" y="3867588"/>
            <a:ext cx="243840" cy="243840"/>
          </a:xfrm>
          <a:prstGeom prst="ellipse">
            <a:avLst/>
          </a:prstGeom>
          <a:gradFill>
            <a:gsLst>
              <a:gs pos="0">
                <a:srgbClr val="A3E7FF"/>
              </a:gs>
              <a:gs pos="35000">
                <a:srgbClr val="4ED1FF">
                  <a:alpha val="41000"/>
                </a:srgbClr>
              </a:gs>
              <a:gs pos="70000">
                <a:srgbClr val="25C6FF">
                  <a:alpha val="0"/>
                </a:srgbClr>
              </a:gs>
              <a:gs pos="100000">
                <a:srgbClr val="25C6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4" name="Oval 73">
            <a:extLst>
              <a:ext uri="{FF2B5EF4-FFF2-40B4-BE49-F238E27FC236}">
                <a16:creationId xmlns:a16="http://schemas.microsoft.com/office/drawing/2014/main" id="{DCC91AA5-2BBA-15FE-EBE2-99432CFAE6E7}"/>
              </a:ext>
            </a:extLst>
          </p:cNvPr>
          <p:cNvSpPr/>
          <p:nvPr/>
        </p:nvSpPr>
        <p:spPr>
          <a:xfrm>
            <a:off x="9181277" y="3882664"/>
            <a:ext cx="243840" cy="243840"/>
          </a:xfrm>
          <a:prstGeom prst="ellipse">
            <a:avLst/>
          </a:prstGeom>
          <a:gradFill>
            <a:gsLst>
              <a:gs pos="0">
                <a:srgbClr val="A3E7FF"/>
              </a:gs>
              <a:gs pos="35000">
                <a:srgbClr val="4ED1FF">
                  <a:alpha val="41000"/>
                </a:srgbClr>
              </a:gs>
              <a:gs pos="70000">
                <a:srgbClr val="25C6FF">
                  <a:alpha val="0"/>
                </a:srgbClr>
              </a:gs>
              <a:gs pos="100000">
                <a:srgbClr val="25C6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5" name="Oval 74">
            <a:extLst>
              <a:ext uri="{FF2B5EF4-FFF2-40B4-BE49-F238E27FC236}">
                <a16:creationId xmlns:a16="http://schemas.microsoft.com/office/drawing/2014/main" id="{639E02CE-73A0-624D-0BF2-D8C05707E306}"/>
              </a:ext>
            </a:extLst>
          </p:cNvPr>
          <p:cNvSpPr/>
          <p:nvPr/>
        </p:nvSpPr>
        <p:spPr>
          <a:xfrm>
            <a:off x="10459677" y="3876246"/>
            <a:ext cx="243840" cy="243840"/>
          </a:xfrm>
          <a:prstGeom prst="ellipse">
            <a:avLst/>
          </a:prstGeom>
          <a:gradFill>
            <a:gsLst>
              <a:gs pos="0">
                <a:srgbClr val="A3E7FF"/>
              </a:gs>
              <a:gs pos="35000">
                <a:srgbClr val="4ED1FF">
                  <a:alpha val="41000"/>
                </a:srgbClr>
              </a:gs>
              <a:gs pos="70000">
                <a:srgbClr val="25C6FF">
                  <a:alpha val="0"/>
                </a:srgbClr>
              </a:gs>
              <a:gs pos="100000">
                <a:srgbClr val="25C6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9" name="Oval 108">
            <a:extLst>
              <a:ext uri="{FF2B5EF4-FFF2-40B4-BE49-F238E27FC236}">
                <a16:creationId xmlns:a16="http://schemas.microsoft.com/office/drawing/2014/main" id="{98F8DD91-638D-7E5B-C71A-95BB91E21738}"/>
              </a:ext>
            </a:extLst>
          </p:cNvPr>
          <p:cNvSpPr/>
          <p:nvPr/>
        </p:nvSpPr>
        <p:spPr>
          <a:xfrm flipH="1">
            <a:off x="9336845" y="3230902"/>
            <a:ext cx="243840" cy="243840"/>
          </a:xfrm>
          <a:prstGeom prst="ellipse">
            <a:avLst/>
          </a:prstGeom>
          <a:gradFill>
            <a:gsLst>
              <a:gs pos="0">
                <a:srgbClr val="A3E7FF"/>
              </a:gs>
              <a:gs pos="35000">
                <a:srgbClr val="4ED1FF">
                  <a:alpha val="41000"/>
                </a:srgbClr>
              </a:gs>
              <a:gs pos="70000">
                <a:srgbClr val="25C6FF">
                  <a:alpha val="0"/>
                </a:srgbClr>
              </a:gs>
              <a:gs pos="100000">
                <a:srgbClr val="25C6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0" name="Oval 109">
            <a:extLst>
              <a:ext uri="{FF2B5EF4-FFF2-40B4-BE49-F238E27FC236}">
                <a16:creationId xmlns:a16="http://schemas.microsoft.com/office/drawing/2014/main" id="{6BF1F38A-45C9-E2D0-40A4-D5C2FB7E15A5}"/>
              </a:ext>
            </a:extLst>
          </p:cNvPr>
          <p:cNvSpPr/>
          <p:nvPr/>
        </p:nvSpPr>
        <p:spPr>
          <a:xfrm flipH="1">
            <a:off x="2837947" y="5665153"/>
            <a:ext cx="243840" cy="243840"/>
          </a:xfrm>
          <a:prstGeom prst="ellipse">
            <a:avLst/>
          </a:prstGeom>
          <a:gradFill>
            <a:gsLst>
              <a:gs pos="0">
                <a:srgbClr val="A3E7FF"/>
              </a:gs>
              <a:gs pos="35000">
                <a:srgbClr val="4ED1FF">
                  <a:alpha val="41000"/>
                </a:srgbClr>
              </a:gs>
              <a:gs pos="70000">
                <a:srgbClr val="25C6FF">
                  <a:alpha val="0"/>
                </a:srgbClr>
              </a:gs>
              <a:gs pos="100000">
                <a:srgbClr val="25C6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3" name="Oval 112">
            <a:extLst>
              <a:ext uri="{FF2B5EF4-FFF2-40B4-BE49-F238E27FC236}">
                <a16:creationId xmlns:a16="http://schemas.microsoft.com/office/drawing/2014/main" id="{F1192399-75B3-0690-57B9-1659884B2717}"/>
              </a:ext>
            </a:extLst>
          </p:cNvPr>
          <p:cNvSpPr/>
          <p:nvPr/>
        </p:nvSpPr>
        <p:spPr>
          <a:xfrm flipH="1">
            <a:off x="9330938" y="5669341"/>
            <a:ext cx="243840" cy="243840"/>
          </a:xfrm>
          <a:prstGeom prst="ellipse">
            <a:avLst/>
          </a:prstGeom>
          <a:gradFill>
            <a:gsLst>
              <a:gs pos="0">
                <a:srgbClr val="A3E7FF"/>
              </a:gs>
              <a:gs pos="35000">
                <a:srgbClr val="4ED1FF">
                  <a:alpha val="41000"/>
                </a:srgbClr>
              </a:gs>
              <a:gs pos="70000">
                <a:srgbClr val="25C6FF">
                  <a:alpha val="0"/>
                </a:srgbClr>
              </a:gs>
              <a:gs pos="100000">
                <a:srgbClr val="25C6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extBox 1">
            <a:extLst>
              <a:ext uri="{FF2B5EF4-FFF2-40B4-BE49-F238E27FC236}">
                <a16:creationId xmlns:a16="http://schemas.microsoft.com/office/drawing/2014/main" id="{5CCEA1A8-8C30-9DF3-CD35-49E002C69852}"/>
              </a:ext>
            </a:extLst>
          </p:cNvPr>
          <p:cNvSpPr txBox="1"/>
          <p:nvPr/>
        </p:nvSpPr>
        <p:spPr>
          <a:xfrm>
            <a:off x="1650994" y="2054211"/>
            <a:ext cx="2308645" cy="584775"/>
          </a:xfrm>
          <a:prstGeom prst="rect">
            <a:avLst/>
          </a:prstGeom>
          <a:noFill/>
        </p:spPr>
        <p:txBody>
          <a:bodyPr wrap="none" rtlCol="0">
            <a:spAutoFit/>
          </a:bodyPr>
          <a:lstStyle/>
          <a:p>
            <a:pPr algn="ctr"/>
            <a:r>
              <a:rPr lang="en-IN" sz="3200" dirty="0">
                <a:latin typeface="Georgia Pro Semibold" panose="02040702050405020303" pitchFamily="18" charset="0"/>
              </a:rPr>
              <a:t>Trustee #1</a:t>
            </a:r>
          </a:p>
        </p:txBody>
      </p:sp>
      <p:sp>
        <p:nvSpPr>
          <p:cNvPr id="3" name="TextBox 2">
            <a:extLst>
              <a:ext uri="{FF2B5EF4-FFF2-40B4-BE49-F238E27FC236}">
                <a16:creationId xmlns:a16="http://schemas.microsoft.com/office/drawing/2014/main" id="{CB9BF5CB-1ABA-A7EA-2BE6-EF790945C11D}"/>
              </a:ext>
            </a:extLst>
          </p:cNvPr>
          <p:cNvSpPr txBox="1"/>
          <p:nvPr/>
        </p:nvSpPr>
        <p:spPr>
          <a:xfrm>
            <a:off x="4722176" y="2054211"/>
            <a:ext cx="2747648" cy="584775"/>
          </a:xfrm>
          <a:prstGeom prst="rect">
            <a:avLst/>
          </a:prstGeom>
          <a:noFill/>
        </p:spPr>
        <p:txBody>
          <a:bodyPr wrap="square" rtlCol="0">
            <a:spAutoFit/>
          </a:bodyPr>
          <a:lstStyle/>
          <a:p>
            <a:pPr algn="ctr"/>
            <a:r>
              <a:rPr lang="en-IN" sz="3200" dirty="0">
                <a:latin typeface="Georgia Pro Semibold" panose="02040702050405020303" pitchFamily="18" charset="0"/>
              </a:rPr>
              <a:t>Trustee #2</a:t>
            </a:r>
          </a:p>
        </p:txBody>
      </p:sp>
      <p:sp>
        <p:nvSpPr>
          <p:cNvPr id="4" name="TextBox 3">
            <a:extLst>
              <a:ext uri="{FF2B5EF4-FFF2-40B4-BE49-F238E27FC236}">
                <a16:creationId xmlns:a16="http://schemas.microsoft.com/office/drawing/2014/main" id="{BAB62406-95BF-4D71-8954-1D8D5061549C}"/>
              </a:ext>
            </a:extLst>
          </p:cNvPr>
          <p:cNvSpPr txBox="1"/>
          <p:nvPr/>
        </p:nvSpPr>
        <p:spPr>
          <a:xfrm>
            <a:off x="8196721" y="2054211"/>
            <a:ext cx="2308645" cy="584775"/>
          </a:xfrm>
          <a:prstGeom prst="rect">
            <a:avLst/>
          </a:prstGeom>
          <a:noFill/>
        </p:spPr>
        <p:txBody>
          <a:bodyPr wrap="none" rtlCol="0">
            <a:spAutoFit/>
          </a:bodyPr>
          <a:lstStyle/>
          <a:p>
            <a:pPr algn="ctr"/>
            <a:r>
              <a:rPr lang="en-IN" sz="3200" dirty="0">
                <a:latin typeface="Georgia Pro Semibold" panose="02040702050405020303" pitchFamily="18" charset="0"/>
              </a:rPr>
              <a:t>Trustee #3</a:t>
            </a:r>
          </a:p>
        </p:txBody>
      </p:sp>
      <p:sp>
        <p:nvSpPr>
          <p:cNvPr id="11" name="TextBox 10">
            <a:extLst>
              <a:ext uri="{FF2B5EF4-FFF2-40B4-BE49-F238E27FC236}">
                <a16:creationId xmlns:a16="http://schemas.microsoft.com/office/drawing/2014/main" id="{CD2549EA-387B-76E8-D90B-90A3ABC2FF58}"/>
              </a:ext>
            </a:extLst>
          </p:cNvPr>
          <p:cNvSpPr txBox="1"/>
          <p:nvPr/>
        </p:nvSpPr>
        <p:spPr>
          <a:xfrm>
            <a:off x="1650994" y="3634240"/>
            <a:ext cx="2073004" cy="584775"/>
          </a:xfrm>
          <a:prstGeom prst="rect">
            <a:avLst/>
          </a:prstGeom>
          <a:noFill/>
        </p:spPr>
        <p:txBody>
          <a:bodyPr wrap="none" rtlCol="0">
            <a:spAutoFit/>
          </a:bodyPr>
          <a:lstStyle/>
          <a:p>
            <a:pPr algn="ctr"/>
            <a:r>
              <a:rPr lang="en-IN" sz="3200" dirty="0">
                <a:latin typeface="Georgia Pro Semibold" panose="02040702050405020303" pitchFamily="18" charset="0"/>
              </a:rPr>
              <a:t>President</a:t>
            </a:r>
          </a:p>
        </p:txBody>
      </p:sp>
      <p:sp>
        <p:nvSpPr>
          <p:cNvPr id="12" name="TextBox 11">
            <a:extLst>
              <a:ext uri="{FF2B5EF4-FFF2-40B4-BE49-F238E27FC236}">
                <a16:creationId xmlns:a16="http://schemas.microsoft.com/office/drawing/2014/main" id="{89312B96-5869-C19B-771F-1F776F1AB390}"/>
              </a:ext>
            </a:extLst>
          </p:cNvPr>
          <p:cNvSpPr txBox="1"/>
          <p:nvPr/>
        </p:nvSpPr>
        <p:spPr>
          <a:xfrm>
            <a:off x="5073925" y="3575200"/>
            <a:ext cx="2044150" cy="584775"/>
          </a:xfrm>
          <a:prstGeom prst="rect">
            <a:avLst/>
          </a:prstGeom>
          <a:noFill/>
        </p:spPr>
        <p:txBody>
          <a:bodyPr wrap="none" rtlCol="0">
            <a:spAutoFit/>
          </a:bodyPr>
          <a:lstStyle/>
          <a:p>
            <a:pPr algn="ctr"/>
            <a:r>
              <a:rPr lang="en-IN" sz="3200" dirty="0">
                <a:latin typeface="Georgia Pro Semibold" panose="02040702050405020303" pitchFamily="18" charset="0"/>
              </a:rPr>
              <a:t>Secretary</a:t>
            </a:r>
          </a:p>
        </p:txBody>
      </p:sp>
      <p:sp>
        <p:nvSpPr>
          <p:cNvPr id="13" name="TextBox 12">
            <a:extLst>
              <a:ext uri="{FF2B5EF4-FFF2-40B4-BE49-F238E27FC236}">
                <a16:creationId xmlns:a16="http://schemas.microsoft.com/office/drawing/2014/main" id="{D1F4709D-461E-6F88-5FFB-E72F486E1D66}"/>
              </a:ext>
            </a:extLst>
          </p:cNvPr>
          <p:cNvSpPr txBox="1"/>
          <p:nvPr/>
        </p:nvSpPr>
        <p:spPr>
          <a:xfrm>
            <a:off x="8263978" y="3474742"/>
            <a:ext cx="2133919" cy="584775"/>
          </a:xfrm>
          <a:prstGeom prst="rect">
            <a:avLst/>
          </a:prstGeom>
          <a:noFill/>
        </p:spPr>
        <p:txBody>
          <a:bodyPr wrap="none" rtlCol="0">
            <a:spAutoFit/>
          </a:bodyPr>
          <a:lstStyle/>
          <a:p>
            <a:pPr algn="ctr"/>
            <a:r>
              <a:rPr lang="en-IN" sz="3200" dirty="0">
                <a:latin typeface="Georgia Pro Semibold" panose="02040702050405020303" pitchFamily="18" charset="0"/>
              </a:rPr>
              <a:t>Treasurer</a:t>
            </a:r>
          </a:p>
        </p:txBody>
      </p:sp>
      <p:sp>
        <p:nvSpPr>
          <p:cNvPr id="38" name="Rectangle 37">
            <a:extLst>
              <a:ext uri="{FF2B5EF4-FFF2-40B4-BE49-F238E27FC236}">
                <a16:creationId xmlns:a16="http://schemas.microsoft.com/office/drawing/2014/main" id="{74E5F0FD-315F-510C-4A3C-2BFB07C0CBB3}"/>
              </a:ext>
            </a:extLst>
          </p:cNvPr>
          <p:cNvSpPr/>
          <p:nvPr/>
        </p:nvSpPr>
        <p:spPr>
          <a:xfrm>
            <a:off x="1776778" y="178825"/>
            <a:ext cx="6052627" cy="1015663"/>
          </a:xfrm>
          <a:prstGeom prst="rect">
            <a:avLst/>
          </a:prstGeom>
          <a:noFill/>
        </p:spPr>
        <p:txBody>
          <a:bodyPr wrap="square" lIns="91440" tIns="45720" rIns="91440" bIns="45720">
            <a:spAutoFit/>
          </a:bodyPr>
          <a:lstStyle/>
          <a:p>
            <a:r>
              <a:rPr lang="en-US" sz="6000" b="0" cap="none" spc="0" dirty="0">
                <a:ln w="0"/>
                <a:solidFill>
                  <a:schemeClr val="tx1"/>
                </a:solidFill>
                <a:effectLst>
                  <a:outerShdw blurRad="38100" dist="19050" dir="2700000" algn="tl" rotWithShape="0">
                    <a:schemeClr val="dk1">
                      <a:alpha val="40000"/>
                    </a:schemeClr>
                  </a:outerShdw>
                </a:effectLst>
                <a:latin typeface="Georgia Pro Black" panose="02040A02050405020203" pitchFamily="18" charset="0"/>
              </a:rPr>
              <a:t>AUDIT TEAM</a:t>
            </a:r>
          </a:p>
        </p:txBody>
      </p:sp>
    </p:spTree>
    <p:extLst>
      <p:ext uri="{BB962C8B-B14F-4D97-AF65-F5344CB8AC3E}">
        <p14:creationId xmlns:p14="http://schemas.microsoft.com/office/powerpoint/2010/main" val="54196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750"/>
                                        <p:tgtEl>
                                          <p:spTgt spid="2"/>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750"/>
                                        <p:tgtEl>
                                          <p:spTgt spid="3"/>
                                        </p:tgtEl>
                                      </p:cBhvr>
                                    </p:animEffect>
                                  </p:childTnLst>
                                </p:cTn>
                              </p:par>
                            </p:childTnLst>
                          </p:cTn>
                        </p:par>
                        <p:par>
                          <p:cTn id="12" fill="hold">
                            <p:stCondLst>
                              <p:cond delay="35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750"/>
                                        <p:tgtEl>
                                          <p:spTgt spid="4"/>
                                        </p:tgtEl>
                                      </p:cBhvr>
                                    </p:animEffect>
                                  </p:childTnLst>
                                </p:cTn>
                              </p:par>
                            </p:childTnLst>
                          </p:cTn>
                        </p:par>
                        <p:par>
                          <p:cTn id="16" fill="hold">
                            <p:stCondLst>
                              <p:cond delay="52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750"/>
                                        <p:tgtEl>
                                          <p:spTgt spid="11"/>
                                        </p:tgtEl>
                                      </p:cBhvr>
                                    </p:animEffect>
                                  </p:childTnLst>
                                </p:cTn>
                              </p:par>
                            </p:childTnLst>
                          </p:cTn>
                        </p:par>
                        <p:par>
                          <p:cTn id="20" fill="hold">
                            <p:stCondLst>
                              <p:cond delay="7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750"/>
                                        <p:tgtEl>
                                          <p:spTgt spid="12"/>
                                        </p:tgtEl>
                                      </p:cBhvr>
                                    </p:animEffect>
                                  </p:childTnLst>
                                </p:cTn>
                              </p:par>
                            </p:childTnLst>
                          </p:cTn>
                        </p:par>
                        <p:par>
                          <p:cTn id="24" fill="hold">
                            <p:stCondLst>
                              <p:cond delay="875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A1A3436-6CB7-8A2E-C176-58431999133C}"/>
              </a:ext>
            </a:extLst>
          </p:cNvPr>
          <p:cNvSpPr txBox="1"/>
          <p:nvPr/>
        </p:nvSpPr>
        <p:spPr>
          <a:xfrm>
            <a:off x="4824230" y="1315629"/>
            <a:ext cx="7771759" cy="584775"/>
          </a:xfrm>
          <a:prstGeom prst="rect">
            <a:avLst/>
          </a:prstGeom>
          <a:noFill/>
        </p:spPr>
        <p:txBody>
          <a:bodyPr wrap="square" rtlCol="0">
            <a:spAutoFit/>
          </a:bodyPr>
          <a:lstStyle/>
          <a:p>
            <a:r>
              <a:rPr lang="en-US" sz="3200" b="1" dirty="0">
                <a:latin typeface="Georgia Pro Semibold" panose="02040702050405020303" pitchFamily="18" charset="0"/>
                <a:cs typeface="Arial" panose="020B0604020202020204" pitchFamily="34" charset="0"/>
              </a:rPr>
              <a:t>Bylaws - Sections 802 &amp; 804</a:t>
            </a:r>
          </a:p>
        </p:txBody>
      </p:sp>
      <p:sp>
        <p:nvSpPr>
          <p:cNvPr id="7" name="TextBox 6">
            <a:extLst>
              <a:ext uri="{FF2B5EF4-FFF2-40B4-BE49-F238E27FC236}">
                <a16:creationId xmlns:a16="http://schemas.microsoft.com/office/drawing/2014/main" id="{5FE4E3AA-F1E1-DF61-418A-FE6F7DC77A34}"/>
              </a:ext>
            </a:extLst>
          </p:cNvPr>
          <p:cNvSpPr txBox="1"/>
          <p:nvPr/>
        </p:nvSpPr>
        <p:spPr>
          <a:xfrm>
            <a:off x="5138687" y="1898605"/>
            <a:ext cx="4017946"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3 elected Trustees</a:t>
            </a:r>
          </a:p>
        </p:txBody>
      </p:sp>
      <p:sp>
        <p:nvSpPr>
          <p:cNvPr id="10" name="TextBox 9">
            <a:extLst>
              <a:ext uri="{FF2B5EF4-FFF2-40B4-BE49-F238E27FC236}">
                <a16:creationId xmlns:a16="http://schemas.microsoft.com/office/drawing/2014/main" id="{A8C68805-CAEC-D015-DE6F-4AD531C9FDF7}"/>
              </a:ext>
            </a:extLst>
          </p:cNvPr>
          <p:cNvSpPr txBox="1"/>
          <p:nvPr/>
        </p:nvSpPr>
        <p:spPr>
          <a:xfrm>
            <a:off x="5436466" y="2445611"/>
            <a:ext cx="3300973"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Term of Office</a:t>
            </a:r>
          </a:p>
        </p:txBody>
      </p:sp>
      <p:sp>
        <p:nvSpPr>
          <p:cNvPr id="14" name="TextBox 13">
            <a:extLst>
              <a:ext uri="{FF2B5EF4-FFF2-40B4-BE49-F238E27FC236}">
                <a16:creationId xmlns:a16="http://schemas.microsoft.com/office/drawing/2014/main" id="{20ADCF8A-D81E-8C6E-F5DA-53608A1AD23A}"/>
              </a:ext>
            </a:extLst>
          </p:cNvPr>
          <p:cNvSpPr txBox="1"/>
          <p:nvPr/>
        </p:nvSpPr>
        <p:spPr>
          <a:xfrm>
            <a:off x="5770294" y="3004801"/>
            <a:ext cx="4963518"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Number elected annually</a:t>
            </a:r>
          </a:p>
        </p:txBody>
      </p:sp>
      <p:sp>
        <p:nvSpPr>
          <p:cNvPr id="15" name="TextBox 14">
            <a:extLst>
              <a:ext uri="{FF2B5EF4-FFF2-40B4-BE49-F238E27FC236}">
                <a16:creationId xmlns:a16="http://schemas.microsoft.com/office/drawing/2014/main" id="{5D6D90D0-D10A-D1C1-B72A-7770D213215C}"/>
              </a:ext>
            </a:extLst>
          </p:cNvPr>
          <p:cNvSpPr txBox="1"/>
          <p:nvPr/>
        </p:nvSpPr>
        <p:spPr>
          <a:xfrm>
            <a:off x="1328723" y="3742299"/>
            <a:ext cx="9132522" cy="584775"/>
          </a:xfrm>
          <a:prstGeom prst="rect">
            <a:avLst/>
          </a:prstGeom>
          <a:noFill/>
        </p:spPr>
        <p:txBody>
          <a:bodyPr wrap="square" rtlCol="0">
            <a:spAutoFit/>
          </a:bodyPr>
          <a:lstStyle/>
          <a:p>
            <a:r>
              <a:rPr lang="en-US" sz="3200" b="1" dirty="0">
                <a:latin typeface="Georgia Pro Semibold" panose="02040702050405020303" pitchFamily="18" charset="0"/>
                <a:cs typeface="Arial" panose="020B0604020202020204" pitchFamily="34" charset="0"/>
              </a:rPr>
              <a:t>Each Auxiliary and District will have:</a:t>
            </a:r>
          </a:p>
        </p:txBody>
      </p:sp>
      <p:sp>
        <p:nvSpPr>
          <p:cNvPr id="16" name="TextBox 15">
            <a:extLst>
              <a:ext uri="{FF2B5EF4-FFF2-40B4-BE49-F238E27FC236}">
                <a16:creationId xmlns:a16="http://schemas.microsoft.com/office/drawing/2014/main" id="{C5DBA2A7-9536-79DB-39CA-4087B3184A19}"/>
              </a:ext>
            </a:extLst>
          </p:cNvPr>
          <p:cNvSpPr txBox="1"/>
          <p:nvPr/>
        </p:nvSpPr>
        <p:spPr>
          <a:xfrm>
            <a:off x="4346570" y="4506227"/>
            <a:ext cx="4200336"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A First Year Trustee </a:t>
            </a:r>
          </a:p>
        </p:txBody>
      </p:sp>
      <p:sp>
        <p:nvSpPr>
          <p:cNvPr id="17" name="TextBox 16">
            <a:extLst>
              <a:ext uri="{FF2B5EF4-FFF2-40B4-BE49-F238E27FC236}">
                <a16:creationId xmlns:a16="http://schemas.microsoft.com/office/drawing/2014/main" id="{EE673407-AB52-B555-C288-0A503E12EAAB}"/>
              </a:ext>
            </a:extLst>
          </p:cNvPr>
          <p:cNvSpPr txBox="1"/>
          <p:nvPr/>
        </p:nvSpPr>
        <p:spPr>
          <a:xfrm>
            <a:off x="5436466" y="5115536"/>
            <a:ext cx="4703913"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A Second Year Trustee</a:t>
            </a:r>
          </a:p>
        </p:txBody>
      </p:sp>
      <p:sp>
        <p:nvSpPr>
          <p:cNvPr id="19" name="TextBox 18">
            <a:extLst>
              <a:ext uri="{FF2B5EF4-FFF2-40B4-BE49-F238E27FC236}">
                <a16:creationId xmlns:a16="http://schemas.microsoft.com/office/drawing/2014/main" id="{9430727E-C3BA-A7A8-65E8-FD56F660545A}"/>
              </a:ext>
            </a:extLst>
          </p:cNvPr>
          <p:cNvSpPr txBox="1"/>
          <p:nvPr/>
        </p:nvSpPr>
        <p:spPr>
          <a:xfrm>
            <a:off x="6446738" y="5813101"/>
            <a:ext cx="4208993"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A Third Year Trustee</a:t>
            </a:r>
          </a:p>
        </p:txBody>
      </p:sp>
      <p:sp>
        <p:nvSpPr>
          <p:cNvPr id="2" name="TextBox 1">
            <a:extLst>
              <a:ext uri="{FF2B5EF4-FFF2-40B4-BE49-F238E27FC236}">
                <a16:creationId xmlns:a16="http://schemas.microsoft.com/office/drawing/2014/main" id="{DF0CF2C8-873A-0C20-6D07-C5ED78A10B0D}"/>
              </a:ext>
            </a:extLst>
          </p:cNvPr>
          <p:cNvSpPr txBox="1"/>
          <p:nvPr/>
        </p:nvSpPr>
        <p:spPr>
          <a:xfrm>
            <a:off x="1815705" y="120813"/>
            <a:ext cx="4799712"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6000" b="0" i="0" u="none" strike="noStrike" kern="1200" cap="none" spc="0" normalizeH="0" baseline="0" noProof="0" dirty="0">
                <a:ln>
                  <a:noFill/>
                </a:ln>
                <a:effectLst/>
                <a:uLnTx/>
                <a:uFillTx/>
                <a:latin typeface="Georgia Pro Black" panose="02040A02050405020203" pitchFamily="18" charset="0"/>
              </a:rPr>
              <a:t>TRUSTEES</a:t>
            </a:r>
          </a:p>
        </p:txBody>
      </p:sp>
    </p:spTree>
    <p:custDataLst>
      <p:tags r:id="rId1"/>
    </p:custDataLst>
    <p:extLst>
      <p:ext uri="{BB962C8B-B14F-4D97-AF65-F5344CB8AC3E}">
        <p14:creationId xmlns:p14="http://schemas.microsoft.com/office/powerpoint/2010/main" val="367532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downRigh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Righ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strips(downRigh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strips(downRigh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strips(downRight)">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10" grpId="0"/>
      <p:bldP spid="14" grpId="0"/>
      <p:bldP spid="15" grpId="0"/>
      <p:bldP spid="16"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22547133-7B52-A923-B8FF-CA70648D6057}"/>
              </a:ext>
            </a:extLst>
          </p:cNvPr>
          <p:cNvCxnSpPr>
            <a:cxnSpLocks/>
          </p:cNvCxnSpPr>
          <p:nvPr/>
        </p:nvCxnSpPr>
        <p:spPr>
          <a:xfrm>
            <a:off x="1159319" y="3824853"/>
            <a:ext cx="10683433"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F652E10-4628-5D72-4FED-69D833FAE3D3}"/>
              </a:ext>
            </a:extLst>
          </p:cNvPr>
          <p:cNvSpPr txBox="1"/>
          <p:nvPr/>
        </p:nvSpPr>
        <p:spPr>
          <a:xfrm>
            <a:off x="1538619" y="261405"/>
            <a:ext cx="7754047"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6000" b="0" i="0" u="none" strike="noStrike" kern="1200" cap="none" spc="0" normalizeH="0" baseline="0" noProof="0" dirty="0">
                <a:ln>
                  <a:noFill/>
                </a:ln>
                <a:effectLst/>
                <a:uLnTx/>
                <a:uFillTx/>
                <a:latin typeface="Georgia Pro Black" panose="02040A02050405020203" pitchFamily="18" charset="0"/>
              </a:rPr>
              <a:t>AUDIT TIMELINE</a:t>
            </a:r>
          </a:p>
        </p:txBody>
      </p:sp>
      <p:sp>
        <p:nvSpPr>
          <p:cNvPr id="4" name="TextBox 3">
            <a:extLst>
              <a:ext uri="{FF2B5EF4-FFF2-40B4-BE49-F238E27FC236}">
                <a16:creationId xmlns:a16="http://schemas.microsoft.com/office/drawing/2014/main" id="{4E357828-340A-DF5A-2F02-A0A4F8C0C3D9}"/>
              </a:ext>
            </a:extLst>
          </p:cNvPr>
          <p:cNvSpPr txBox="1"/>
          <p:nvPr/>
        </p:nvSpPr>
        <p:spPr>
          <a:xfrm>
            <a:off x="1119825" y="3068945"/>
            <a:ext cx="2346375"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500" b="0" i="0" u="none" strike="noStrike" kern="1200" cap="none" spc="0" normalizeH="0" baseline="0" noProof="0" dirty="0">
                <a:ln>
                  <a:noFill/>
                </a:ln>
                <a:solidFill>
                  <a:schemeClr val="accent2">
                    <a:lumMod val="50000"/>
                  </a:schemeClr>
                </a:solidFill>
                <a:effectLst/>
                <a:uLnTx/>
                <a:uFillTx/>
                <a:latin typeface="Georgia Pro Semibold" panose="02040702050405020303" pitchFamily="18" charset="0"/>
              </a:rPr>
              <a:t>Jan-</a:t>
            </a:r>
            <a:r>
              <a:rPr lang="en-IN" sz="2500" dirty="0">
                <a:solidFill>
                  <a:schemeClr val="accent2">
                    <a:lumMod val="50000"/>
                  </a:schemeClr>
                </a:solidFill>
                <a:latin typeface="Georgia Pro Semibold" panose="02040702050405020303" pitchFamily="18" charset="0"/>
              </a:rPr>
              <a:t>F</a:t>
            </a:r>
            <a:r>
              <a:rPr kumimoji="0" lang="en-IN" sz="2500" b="0" i="0" u="none" strike="noStrike" kern="1200" cap="none" spc="0" normalizeH="0" baseline="0" noProof="0" dirty="0">
                <a:ln>
                  <a:noFill/>
                </a:ln>
                <a:solidFill>
                  <a:schemeClr val="accent2">
                    <a:lumMod val="50000"/>
                  </a:schemeClr>
                </a:solidFill>
                <a:effectLst/>
                <a:uLnTx/>
                <a:uFillTx/>
                <a:latin typeface="Georgia Pro Semibold" panose="02040702050405020303" pitchFamily="18" charset="0"/>
              </a:rPr>
              <a:t>eb-Mar</a:t>
            </a:r>
          </a:p>
        </p:txBody>
      </p:sp>
      <p:sp>
        <p:nvSpPr>
          <p:cNvPr id="6" name="TextBox 5">
            <a:extLst>
              <a:ext uri="{FF2B5EF4-FFF2-40B4-BE49-F238E27FC236}">
                <a16:creationId xmlns:a16="http://schemas.microsoft.com/office/drawing/2014/main" id="{A6B377F3-440B-A179-6070-B701AC7F8C17}"/>
              </a:ext>
            </a:extLst>
          </p:cNvPr>
          <p:cNvSpPr txBox="1"/>
          <p:nvPr/>
        </p:nvSpPr>
        <p:spPr>
          <a:xfrm>
            <a:off x="3743305" y="3058625"/>
            <a:ext cx="2241319" cy="4770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500" b="0" i="0" u="none" strike="noStrike" kern="1200" cap="none" spc="0" normalizeH="0" baseline="0" noProof="0" dirty="0">
                <a:ln>
                  <a:noFill/>
                </a:ln>
                <a:solidFill>
                  <a:schemeClr val="accent2">
                    <a:lumMod val="50000"/>
                  </a:schemeClr>
                </a:solidFill>
                <a:effectLst/>
                <a:uLnTx/>
                <a:uFillTx/>
                <a:latin typeface="Georgia Pro Semibold" panose="02040702050405020303" pitchFamily="18" charset="0"/>
              </a:rPr>
              <a:t>Apr-May-</a:t>
            </a:r>
            <a:r>
              <a:rPr lang="en-IN" sz="2500" dirty="0">
                <a:solidFill>
                  <a:schemeClr val="accent2">
                    <a:lumMod val="50000"/>
                  </a:schemeClr>
                </a:solidFill>
                <a:latin typeface="Georgia Pro Semibold" panose="02040702050405020303" pitchFamily="18" charset="0"/>
              </a:rPr>
              <a:t>J</a:t>
            </a:r>
            <a:r>
              <a:rPr kumimoji="0" lang="en-IN" sz="2500" b="0" i="0" u="none" strike="noStrike" kern="1200" cap="none" spc="0" normalizeH="0" baseline="0" noProof="0" dirty="0">
                <a:ln>
                  <a:noFill/>
                </a:ln>
                <a:solidFill>
                  <a:schemeClr val="accent2">
                    <a:lumMod val="50000"/>
                  </a:schemeClr>
                </a:solidFill>
                <a:effectLst/>
                <a:uLnTx/>
                <a:uFillTx/>
                <a:latin typeface="Georgia Pro Semibold" panose="02040702050405020303" pitchFamily="18" charset="0"/>
              </a:rPr>
              <a:t>un</a:t>
            </a:r>
          </a:p>
        </p:txBody>
      </p:sp>
      <p:sp>
        <p:nvSpPr>
          <p:cNvPr id="8" name="TextBox 7">
            <a:extLst>
              <a:ext uri="{FF2B5EF4-FFF2-40B4-BE49-F238E27FC236}">
                <a16:creationId xmlns:a16="http://schemas.microsoft.com/office/drawing/2014/main" id="{D511B52E-1424-8FA8-7683-45BF76541E55}"/>
              </a:ext>
            </a:extLst>
          </p:cNvPr>
          <p:cNvSpPr txBox="1"/>
          <p:nvPr/>
        </p:nvSpPr>
        <p:spPr>
          <a:xfrm>
            <a:off x="6501036" y="3038207"/>
            <a:ext cx="2068195" cy="4770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500" b="0" i="0" u="none" strike="noStrike" kern="1200" cap="none" spc="0" normalizeH="0" baseline="0" noProof="0" dirty="0">
                <a:ln>
                  <a:noFill/>
                </a:ln>
                <a:solidFill>
                  <a:schemeClr val="accent2">
                    <a:lumMod val="50000"/>
                  </a:schemeClr>
                </a:solidFill>
                <a:effectLst/>
                <a:uLnTx/>
                <a:uFillTx/>
                <a:latin typeface="Georgia Pro Semibold" panose="02040702050405020303" pitchFamily="18" charset="0"/>
              </a:rPr>
              <a:t>Jul-</a:t>
            </a:r>
            <a:r>
              <a:rPr lang="en-IN" sz="2500" noProof="0" dirty="0">
                <a:solidFill>
                  <a:schemeClr val="accent2">
                    <a:lumMod val="50000"/>
                  </a:schemeClr>
                </a:solidFill>
                <a:latin typeface="Georgia Pro Semibold" panose="02040702050405020303" pitchFamily="18" charset="0"/>
              </a:rPr>
              <a:t>A</a:t>
            </a:r>
            <a:r>
              <a:rPr kumimoji="0" lang="en-IN" sz="2500" b="0" i="0" u="none" strike="noStrike" kern="1200" cap="none" spc="0" normalizeH="0" baseline="0" noProof="0" dirty="0">
                <a:ln>
                  <a:noFill/>
                </a:ln>
                <a:solidFill>
                  <a:schemeClr val="accent2">
                    <a:lumMod val="50000"/>
                  </a:schemeClr>
                </a:solidFill>
                <a:effectLst/>
                <a:uLnTx/>
                <a:uFillTx/>
                <a:latin typeface="Georgia Pro Semibold" panose="02040702050405020303" pitchFamily="18" charset="0"/>
              </a:rPr>
              <a:t>ug-</a:t>
            </a:r>
            <a:r>
              <a:rPr lang="en-IN" sz="2500" dirty="0">
                <a:solidFill>
                  <a:schemeClr val="accent2">
                    <a:lumMod val="50000"/>
                  </a:schemeClr>
                </a:solidFill>
                <a:latin typeface="Georgia Pro Semibold" panose="02040702050405020303" pitchFamily="18" charset="0"/>
              </a:rPr>
              <a:t>S</a:t>
            </a:r>
            <a:r>
              <a:rPr kumimoji="0" lang="en-IN" sz="2500" b="0" i="0" u="none" strike="noStrike" kern="1200" cap="none" spc="0" normalizeH="0" baseline="0" noProof="0" dirty="0">
                <a:ln>
                  <a:noFill/>
                </a:ln>
                <a:solidFill>
                  <a:schemeClr val="accent2">
                    <a:lumMod val="50000"/>
                  </a:schemeClr>
                </a:solidFill>
                <a:effectLst/>
                <a:uLnTx/>
                <a:uFillTx/>
                <a:latin typeface="Georgia Pro Semibold" panose="02040702050405020303" pitchFamily="18" charset="0"/>
              </a:rPr>
              <a:t>ep</a:t>
            </a:r>
          </a:p>
        </p:txBody>
      </p:sp>
      <p:sp>
        <p:nvSpPr>
          <p:cNvPr id="10" name="TextBox 9">
            <a:extLst>
              <a:ext uri="{FF2B5EF4-FFF2-40B4-BE49-F238E27FC236}">
                <a16:creationId xmlns:a16="http://schemas.microsoft.com/office/drawing/2014/main" id="{ED98588A-1AB3-7D88-D07F-8A9A5072B82A}"/>
              </a:ext>
            </a:extLst>
          </p:cNvPr>
          <p:cNvSpPr txBox="1"/>
          <p:nvPr/>
        </p:nvSpPr>
        <p:spPr>
          <a:xfrm>
            <a:off x="9130867" y="3056783"/>
            <a:ext cx="2145139" cy="4770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500" b="0" i="0" u="none" strike="noStrike" kern="1200" cap="none" spc="0" normalizeH="0" baseline="0" noProof="0" dirty="0">
                <a:ln>
                  <a:noFill/>
                </a:ln>
                <a:solidFill>
                  <a:schemeClr val="accent2">
                    <a:lumMod val="50000"/>
                  </a:schemeClr>
                </a:solidFill>
                <a:effectLst/>
                <a:uLnTx/>
                <a:uFillTx/>
                <a:latin typeface="Georgia Pro Semibold" panose="02040702050405020303" pitchFamily="18" charset="0"/>
              </a:rPr>
              <a:t>Oct-</a:t>
            </a:r>
            <a:r>
              <a:rPr lang="en-IN" sz="2500" dirty="0">
                <a:solidFill>
                  <a:schemeClr val="accent2">
                    <a:lumMod val="50000"/>
                  </a:schemeClr>
                </a:solidFill>
                <a:latin typeface="Georgia Pro Semibold" panose="02040702050405020303" pitchFamily="18" charset="0"/>
              </a:rPr>
              <a:t>N</a:t>
            </a:r>
            <a:r>
              <a:rPr kumimoji="0" lang="en-IN" sz="2500" b="0" i="0" u="none" strike="noStrike" kern="1200" cap="none" spc="0" normalizeH="0" baseline="0" noProof="0" dirty="0">
                <a:ln>
                  <a:noFill/>
                </a:ln>
                <a:solidFill>
                  <a:schemeClr val="accent2">
                    <a:lumMod val="50000"/>
                  </a:schemeClr>
                </a:solidFill>
                <a:effectLst/>
                <a:uLnTx/>
                <a:uFillTx/>
                <a:latin typeface="Georgia Pro Semibold" panose="02040702050405020303" pitchFamily="18" charset="0"/>
              </a:rPr>
              <a:t>ov-Dec</a:t>
            </a:r>
          </a:p>
        </p:txBody>
      </p:sp>
      <p:sp>
        <p:nvSpPr>
          <p:cNvPr id="15" name="TextBox 14">
            <a:extLst>
              <a:ext uri="{FF2B5EF4-FFF2-40B4-BE49-F238E27FC236}">
                <a16:creationId xmlns:a16="http://schemas.microsoft.com/office/drawing/2014/main" id="{11591C20-1F58-B06A-EE0F-0B909842DDC3}"/>
              </a:ext>
            </a:extLst>
          </p:cNvPr>
          <p:cNvSpPr txBox="1"/>
          <p:nvPr/>
        </p:nvSpPr>
        <p:spPr>
          <a:xfrm>
            <a:off x="1237133" y="2559711"/>
            <a:ext cx="2190023"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000" b="0" i="0" u="none" strike="noStrike" kern="1200" cap="none" spc="0" normalizeH="0" baseline="0" noProof="0" dirty="0">
                <a:ln>
                  <a:noFill/>
                </a:ln>
                <a:effectLst/>
                <a:uLnTx/>
                <a:uFillTx/>
                <a:latin typeface="Georgia Pro Semibold" panose="02040702050405020303" pitchFamily="18" charset="0"/>
              </a:rPr>
              <a:t>1</a:t>
            </a:r>
            <a:r>
              <a:rPr kumimoji="0" lang="en-IN" sz="3000" b="0" i="0" u="none" strike="noStrike" kern="1200" cap="none" spc="0" normalizeH="0" baseline="30000" noProof="0" dirty="0">
                <a:ln>
                  <a:noFill/>
                </a:ln>
                <a:effectLst/>
                <a:uLnTx/>
                <a:uFillTx/>
                <a:latin typeface="Georgia Pro Semibold" panose="02040702050405020303" pitchFamily="18" charset="0"/>
              </a:rPr>
              <a:t>st</a:t>
            </a:r>
            <a:r>
              <a:rPr kumimoji="0" lang="en-IN" sz="3000" b="0" i="0" u="none" strike="noStrike" kern="1200" cap="none" spc="0" normalizeH="0" baseline="0" noProof="0" dirty="0">
                <a:ln>
                  <a:noFill/>
                </a:ln>
                <a:effectLst/>
                <a:uLnTx/>
                <a:uFillTx/>
                <a:latin typeface="Georgia Pro Semibold" panose="02040702050405020303" pitchFamily="18" charset="0"/>
              </a:rPr>
              <a:t> Quarter</a:t>
            </a:r>
          </a:p>
        </p:txBody>
      </p:sp>
      <p:sp>
        <p:nvSpPr>
          <p:cNvPr id="17" name="TextBox 16">
            <a:extLst>
              <a:ext uri="{FF2B5EF4-FFF2-40B4-BE49-F238E27FC236}">
                <a16:creationId xmlns:a16="http://schemas.microsoft.com/office/drawing/2014/main" id="{83FF7BDD-0C9E-707E-CEA8-59A4DDD706D8}"/>
              </a:ext>
            </a:extLst>
          </p:cNvPr>
          <p:cNvSpPr txBox="1"/>
          <p:nvPr/>
        </p:nvSpPr>
        <p:spPr>
          <a:xfrm>
            <a:off x="3704261" y="2559711"/>
            <a:ext cx="2295821"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000" b="0" i="0" u="none" strike="noStrike" kern="1200" cap="none" spc="0" normalizeH="0" baseline="0" noProof="0" dirty="0">
                <a:ln>
                  <a:noFill/>
                </a:ln>
                <a:effectLst/>
                <a:uLnTx/>
                <a:uFillTx/>
                <a:latin typeface="Georgia Pro Semibold" panose="02040702050405020303" pitchFamily="18" charset="0"/>
              </a:rPr>
              <a:t>2</a:t>
            </a:r>
            <a:r>
              <a:rPr kumimoji="0" lang="en-IN" sz="3000" b="0" i="0" u="none" strike="noStrike" kern="1200" cap="none" spc="0" normalizeH="0" baseline="30000" noProof="0" dirty="0">
                <a:ln>
                  <a:noFill/>
                </a:ln>
                <a:effectLst/>
                <a:uLnTx/>
                <a:uFillTx/>
                <a:latin typeface="Georgia Pro Semibold" panose="02040702050405020303" pitchFamily="18" charset="0"/>
              </a:rPr>
              <a:t>nd</a:t>
            </a:r>
            <a:r>
              <a:rPr kumimoji="0" lang="en-IN" sz="3000" b="0" i="0" u="none" strike="noStrike" kern="1200" cap="none" spc="0" normalizeH="0" baseline="0" noProof="0" dirty="0">
                <a:ln>
                  <a:noFill/>
                </a:ln>
                <a:effectLst/>
                <a:uLnTx/>
                <a:uFillTx/>
                <a:latin typeface="Georgia Pro Semibold" panose="02040702050405020303" pitchFamily="18" charset="0"/>
              </a:rPr>
              <a:t> Quarter</a:t>
            </a:r>
          </a:p>
        </p:txBody>
      </p:sp>
      <p:sp>
        <p:nvSpPr>
          <p:cNvPr id="18" name="TextBox 17">
            <a:extLst>
              <a:ext uri="{FF2B5EF4-FFF2-40B4-BE49-F238E27FC236}">
                <a16:creationId xmlns:a16="http://schemas.microsoft.com/office/drawing/2014/main" id="{177BEE89-9A08-FDA5-77FF-EDA0DA6D2F8B}"/>
              </a:ext>
            </a:extLst>
          </p:cNvPr>
          <p:cNvSpPr txBox="1"/>
          <p:nvPr/>
        </p:nvSpPr>
        <p:spPr>
          <a:xfrm>
            <a:off x="6368089" y="2594377"/>
            <a:ext cx="2250937"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000" b="0" i="0" u="none" strike="noStrike" kern="1200" cap="none" spc="0" normalizeH="0" baseline="0" noProof="0" dirty="0">
                <a:ln>
                  <a:noFill/>
                </a:ln>
                <a:effectLst/>
                <a:uLnTx/>
                <a:uFillTx/>
                <a:latin typeface="Georgia Pro Semibold" panose="02040702050405020303" pitchFamily="18" charset="0"/>
              </a:rPr>
              <a:t>3</a:t>
            </a:r>
            <a:r>
              <a:rPr kumimoji="0" lang="en-IN" sz="3000" b="0" i="0" u="none" strike="noStrike" kern="1200" cap="none" spc="0" normalizeH="0" baseline="30000" noProof="0" dirty="0">
                <a:ln>
                  <a:noFill/>
                </a:ln>
                <a:effectLst/>
                <a:uLnTx/>
                <a:uFillTx/>
                <a:latin typeface="Georgia Pro Semibold" panose="02040702050405020303" pitchFamily="18" charset="0"/>
              </a:rPr>
              <a:t>rd</a:t>
            </a:r>
            <a:r>
              <a:rPr kumimoji="0" lang="en-IN" sz="3000" b="0" i="0" u="none" strike="noStrike" kern="1200" cap="none" spc="0" normalizeH="0" baseline="0" noProof="0" dirty="0">
                <a:ln>
                  <a:noFill/>
                </a:ln>
                <a:effectLst/>
                <a:uLnTx/>
                <a:uFillTx/>
                <a:latin typeface="Georgia Pro Semibold" panose="02040702050405020303" pitchFamily="18" charset="0"/>
              </a:rPr>
              <a:t> Quarter</a:t>
            </a:r>
          </a:p>
        </p:txBody>
      </p:sp>
      <p:sp>
        <p:nvSpPr>
          <p:cNvPr id="19" name="TextBox 18">
            <a:extLst>
              <a:ext uri="{FF2B5EF4-FFF2-40B4-BE49-F238E27FC236}">
                <a16:creationId xmlns:a16="http://schemas.microsoft.com/office/drawing/2014/main" id="{CEEC7766-5EAB-EAC9-B890-3E10F6BBA8DD}"/>
              </a:ext>
            </a:extLst>
          </p:cNvPr>
          <p:cNvSpPr txBox="1"/>
          <p:nvPr/>
        </p:nvSpPr>
        <p:spPr>
          <a:xfrm>
            <a:off x="9045908" y="2573265"/>
            <a:ext cx="2230098"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000" b="0" i="0" u="none" strike="noStrike" kern="1200" cap="none" spc="0" normalizeH="0" baseline="0" noProof="0" dirty="0">
                <a:ln>
                  <a:noFill/>
                </a:ln>
                <a:effectLst/>
                <a:uLnTx/>
                <a:uFillTx/>
                <a:latin typeface="Georgia Pro Semibold" panose="02040702050405020303" pitchFamily="18" charset="0"/>
              </a:rPr>
              <a:t>4</a:t>
            </a:r>
            <a:r>
              <a:rPr kumimoji="0" lang="en-IN" sz="3000" b="0" i="0" u="none" strike="noStrike" kern="1200" cap="none" spc="0" normalizeH="0" baseline="30000" noProof="0" dirty="0">
                <a:ln>
                  <a:noFill/>
                </a:ln>
                <a:effectLst/>
                <a:uLnTx/>
                <a:uFillTx/>
                <a:latin typeface="Georgia Pro Semibold" panose="02040702050405020303" pitchFamily="18" charset="0"/>
              </a:rPr>
              <a:t>th</a:t>
            </a:r>
            <a:r>
              <a:rPr kumimoji="0" lang="en-IN" sz="3000" b="0" i="0" u="none" strike="noStrike" kern="1200" cap="none" spc="0" normalizeH="0" baseline="0" noProof="0" dirty="0">
                <a:ln>
                  <a:noFill/>
                </a:ln>
                <a:effectLst/>
                <a:uLnTx/>
                <a:uFillTx/>
                <a:latin typeface="Georgia Pro Semibold" panose="02040702050405020303" pitchFamily="18" charset="0"/>
              </a:rPr>
              <a:t> Quarter</a:t>
            </a:r>
          </a:p>
        </p:txBody>
      </p:sp>
      <p:sp>
        <p:nvSpPr>
          <p:cNvPr id="21" name="TextBox 20">
            <a:extLst>
              <a:ext uri="{FF2B5EF4-FFF2-40B4-BE49-F238E27FC236}">
                <a16:creationId xmlns:a16="http://schemas.microsoft.com/office/drawing/2014/main" id="{7C1E162E-3A94-08DE-CBA6-C005F4BA660A}"/>
              </a:ext>
            </a:extLst>
          </p:cNvPr>
          <p:cNvSpPr txBox="1"/>
          <p:nvPr/>
        </p:nvSpPr>
        <p:spPr>
          <a:xfrm>
            <a:off x="1270700" y="4019231"/>
            <a:ext cx="2190023" cy="1631216"/>
          </a:xfrm>
          <a:prstGeom prst="rect">
            <a:avLst/>
          </a:prstGeom>
          <a:noFill/>
        </p:spPr>
        <p:txBody>
          <a:bodyPr wrap="square" rtlCol="0">
            <a:spAutoFit/>
          </a:bodyPr>
          <a:lstStyle>
            <a:defPPr>
              <a:defRPr lang="en-US"/>
            </a:defPPr>
            <a:lvl1pPr>
              <a:lnSpc>
                <a:spcPct val="150000"/>
              </a:lnSpc>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Completed by: </a:t>
            </a:r>
            <a:r>
              <a:rPr lang="en-US" sz="2000" b="1" dirty="0">
                <a:solidFill>
                  <a:schemeClr val="tx1"/>
                </a:solidFill>
                <a:latin typeface="Georgia Pro Cond" panose="02040506050405020303" pitchFamily="18" charset="0"/>
              </a:rPr>
              <a:t>A</a:t>
            </a: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pril 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To Department  Treasurer by: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Georgia Pro Cond" panose="02040506050405020303" pitchFamily="18" charset="0"/>
              </a:rPr>
              <a:t>M</a:t>
            </a: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ay 31    </a:t>
            </a:r>
          </a:p>
        </p:txBody>
      </p:sp>
      <p:sp>
        <p:nvSpPr>
          <p:cNvPr id="23" name="TextBox 22">
            <a:extLst>
              <a:ext uri="{FF2B5EF4-FFF2-40B4-BE49-F238E27FC236}">
                <a16:creationId xmlns:a16="http://schemas.microsoft.com/office/drawing/2014/main" id="{84F7ECE3-238B-CDFA-7B90-40334BFF1A72}"/>
              </a:ext>
            </a:extLst>
          </p:cNvPr>
          <p:cNvSpPr txBox="1"/>
          <p:nvPr/>
        </p:nvSpPr>
        <p:spPr>
          <a:xfrm>
            <a:off x="3956939" y="4030869"/>
            <a:ext cx="2225434" cy="1908215"/>
          </a:xfrm>
          <a:prstGeom prst="rect">
            <a:avLst/>
          </a:prstGeom>
          <a:noFill/>
        </p:spPr>
        <p:txBody>
          <a:bodyPr wrap="square" rtlCol="0">
            <a:spAutoFit/>
          </a:bodyPr>
          <a:lstStyle>
            <a:defPPr>
              <a:defRPr lang="en-US"/>
            </a:defPPr>
            <a:lvl1pPr>
              <a:lnSpc>
                <a:spcPct val="150000"/>
              </a:lnSpc>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Completed by: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July 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To Department Treasurer by: August 31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chemeClr val="tx1"/>
              </a:solidFill>
              <a:effectLst/>
              <a:uLnTx/>
              <a:uFillTx/>
              <a:latin typeface="Georgia Pro Semibold" panose="02040702050405020303" pitchFamily="18" charset="0"/>
            </a:endParaRPr>
          </a:p>
        </p:txBody>
      </p:sp>
      <p:sp>
        <p:nvSpPr>
          <p:cNvPr id="24" name="TextBox 23">
            <a:extLst>
              <a:ext uri="{FF2B5EF4-FFF2-40B4-BE49-F238E27FC236}">
                <a16:creationId xmlns:a16="http://schemas.microsoft.com/office/drawing/2014/main" id="{6FBB60E7-1A24-7CBB-3661-D232FFE125D1}"/>
              </a:ext>
            </a:extLst>
          </p:cNvPr>
          <p:cNvSpPr txBox="1"/>
          <p:nvPr/>
        </p:nvSpPr>
        <p:spPr>
          <a:xfrm>
            <a:off x="6677013" y="4030869"/>
            <a:ext cx="2474538" cy="1631216"/>
          </a:xfrm>
          <a:prstGeom prst="rect">
            <a:avLst/>
          </a:prstGeom>
          <a:noFill/>
        </p:spPr>
        <p:txBody>
          <a:bodyPr wrap="square" rtlCol="0">
            <a:spAutoFit/>
          </a:bodyPr>
          <a:lstStyle>
            <a:defPPr>
              <a:defRPr lang="en-US"/>
            </a:defPPr>
            <a:lvl1pPr>
              <a:lnSpc>
                <a:spcPct val="150000"/>
              </a:lnSpc>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Completed by: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October 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To Department Treasurer 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November 30</a:t>
            </a:r>
            <a:endParaRPr kumimoji="0" lang="en-IN" sz="2000" b="0" i="0" u="none" strike="noStrike" kern="1200" cap="none" spc="0" normalizeH="0" baseline="0" noProof="0" dirty="0">
              <a:ln>
                <a:noFill/>
              </a:ln>
              <a:solidFill>
                <a:schemeClr val="tx1"/>
              </a:solidFill>
              <a:effectLst/>
              <a:uLnTx/>
              <a:uFillTx/>
              <a:latin typeface="Georgia Pro Semibold" panose="02040702050405020303" pitchFamily="18" charset="0"/>
            </a:endParaRPr>
          </a:p>
        </p:txBody>
      </p:sp>
      <p:sp>
        <p:nvSpPr>
          <p:cNvPr id="25" name="TextBox 24">
            <a:extLst>
              <a:ext uri="{FF2B5EF4-FFF2-40B4-BE49-F238E27FC236}">
                <a16:creationId xmlns:a16="http://schemas.microsoft.com/office/drawing/2014/main" id="{C627B9A9-A6AD-AB3F-14A3-F78A1177E20C}"/>
              </a:ext>
            </a:extLst>
          </p:cNvPr>
          <p:cNvSpPr txBox="1"/>
          <p:nvPr/>
        </p:nvSpPr>
        <p:spPr>
          <a:xfrm>
            <a:off x="9327032" y="4036533"/>
            <a:ext cx="2550337" cy="1631216"/>
          </a:xfrm>
          <a:prstGeom prst="rect">
            <a:avLst/>
          </a:prstGeom>
          <a:noFill/>
        </p:spPr>
        <p:txBody>
          <a:bodyPr wrap="square" rtlCol="0">
            <a:spAutoFit/>
          </a:bodyPr>
          <a:lstStyle>
            <a:defPPr>
              <a:defRPr lang="en-US"/>
            </a:defPPr>
            <a:lvl1pPr>
              <a:lnSpc>
                <a:spcPct val="150000"/>
              </a:lnSpc>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Completed by: </a:t>
            </a:r>
            <a:r>
              <a:rPr lang="en-US" sz="2000" b="1" dirty="0">
                <a:solidFill>
                  <a:schemeClr val="tx1"/>
                </a:solidFill>
                <a:latin typeface="Georgia Pro Cond" panose="02040506050405020303" pitchFamily="18" charset="0"/>
              </a:rPr>
              <a:t>J</a:t>
            </a: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anuary 31</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To Department Treasurer by: </a:t>
            </a:r>
            <a:r>
              <a:rPr lang="en-US" sz="2000" b="1" dirty="0">
                <a:solidFill>
                  <a:schemeClr val="tx1"/>
                </a:solidFill>
                <a:latin typeface="Georgia Pro Cond" panose="02040506050405020303" pitchFamily="18" charset="0"/>
              </a:rPr>
              <a:t>F</a:t>
            </a:r>
            <a:r>
              <a:rPr kumimoji="0" lang="en-US" sz="2000" b="1" i="0" u="none" strike="noStrike" kern="1200" cap="none" spc="0" normalizeH="0" baseline="0" noProof="0" dirty="0">
                <a:ln>
                  <a:noFill/>
                </a:ln>
                <a:solidFill>
                  <a:schemeClr val="tx1"/>
                </a:solidFill>
                <a:effectLst/>
                <a:uLnTx/>
                <a:uFillTx/>
                <a:latin typeface="Georgia Pro Cond" panose="02040506050405020303" pitchFamily="18" charset="0"/>
              </a:rPr>
              <a:t>ebruary 28</a:t>
            </a:r>
          </a:p>
        </p:txBody>
      </p:sp>
    </p:spTree>
    <p:extLst>
      <p:ext uri="{BB962C8B-B14F-4D97-AF65-F5344CB8AC3E}">
        <p14:creationId xmlns:p14="http://schemas.microsoft.com/office/powerpoint/2010/main" val="860185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3B5656-26B1-9713-F339-DA3CEAF20554}"/>
              </a:ext>
            </a:extLst>
          </p:cNvPr>
          <p:cNvSpPr txBox="1"/>
          <p:nvPr/>
        </p:nvSpPr>
        <p:spPr>
          <a:xfrm>
            <a:off x="1545527" y="2183445"/>
            <a:ext cx="6887776" cy="584775"/>
          </a:xfrm>
          <a:prstGeom prst="rect">
            <a:avLst/>
          </a:prstGeom>
          <a:noFill/>
        </p:spPr>
        <p:txBody>
          <a:bodyPr wrap="square" rtlCol="0">
            <a:spAutoFit/>
          </a:bodyPr>
          <a:lstStyle/>
          <a:p>
            <a:pPr marL="285750" indent="-285750">
              <a:buFont typeface="Wingdings" panose="05000000000000000000" pitchFamily="2" charset="2"/>
              <a:buChar char="Ø"/>
            </a:pPr>
            <a:r>
              <a:rPr lang="en-US" sz="3200" dirty="0">
                <a:latin typeface="Georgia Pro Semibold" panose="02040702050405020303" pitchFamily="18" charset="0"/>
                <a:cs typeface="Arial" panose="020B0604020202020204" pitchFamily="34" charset="0"/>
              </a:rPr>
              <a:t>Audit books and records</a:t>
            </a:r>
          </a:p>
        </p:txBody>
      </p:sp>
      <p:sp>
        <p:nvSpPr>
          <p:cNvPr id="13" name="TextBox 12">
            <a:extLst>
              <a:ext uri="{FF2B5EF4-FFF2-40B4-BE49-F238E27FC236}">
                <a16:creationId xmlns:a16="http://schemas.microsoft.com/office/drawing/2014/main" id="{00F4D307-D5BB-94E6-FBFE-FD8A91C2C211}"/>
              </a:ext>
            </a:extLst>
          </p:cNvPr>
          <p:cNvSpPr txBox="1"/>
          <p:nvPr/>
        </p:nvSpPr>
        <p:spPr>
          <a:xfrm>
            <a:off x="1545527" y="3843146"/>
            <a:ext cx="6887776" cy="584775"/>
          </a:xfrm>
          <a:prstGeom prst="rect">
            <a:avLst/>
          </a:prstGeom>
          <a:noFill/>
        </p:spPr>
        <p:txBody>
          <a:bodyPr wrap="square" rtlCol="0">
            <a:spAutoFit/>
          </a:bodyPr>
          <a:lstStyle/>
          <a:p>
            <a:pPr marL="285750" indent="-285750">
              <a:buFont typeface="Wingdings" panose="05000000000000000000" pitchFamily="2" charset="2"/>
              <a:buChar char="Ø"/>
            </a:pPr>
            <a:r>
              <a:rPr lang="en-US" sz="3200" dirty="0">
                <a:latin typeface="Georgia Pro Semibold" panose="02040702050405020303" pitchFamily="18" charset="0"/>
                <a:cs typeface="Arial" panose="020B0604020202020204" pitchFamily="34" charset="0"/>
              </a:rPr>
              <a:t>Sign and date</a:t>
            </a:r>
          </a:p>
        </p:txBody>
      </p:sp>
      <p:sp>
        <p:nvSpPr>
          <p:cNvPr id="11" name="TextBox 10">
            <a:extLst>
              <a:ext uri="{FF2B5EF4-FFF2-40B4-BE49-F238E27FC236}">
                <a16:creationId xmlns:a16="http://schemas.microsoft.com/office/drawing/2014/main" id="{EAC52244-A088-FE5F-157F-AE9737F3B431}"/>
              </a:ext>
            </a:extLst>
          </p:cNvPr>
          <p:cNvSpPr txBox="1"/>
          <p:nvPr/>
        </p:nvSpPr>
        <p:spPr>
          <a:xfrm>
            <a:off x="1545527" y="4427921"/>
            <a:ext cx="10723258" cy="584775"/>
          </a:xfrm>
          <a:prstGeom prst="rect">
            <a:avLst/>
          </a:prstGeom>
          <a:noFill/>
        </p:spPr>
        <p:txBody>
          <a:bodyPr wrap="square" rtlCol="0">
            <a:spAutoFit/>
          </a:bodyPr>
          <a:lstStyle/>
          <a:p>
            <a:pPr marL="285750" indent="-285750">
              <a:buFont typeface="Wingdings" panose="05000000000000000000" pitchFamily="2" charset="2"/>
              <a:buChar char="Ø"/>
            </a:pPr>
            <a:r>
              <a:rPr lang="en-US" sz="3200" dirty="0">
                <a:latin typeface="Georgia Pro Semibold" panose="02040702050405020303" pitchFamily="18" charset="0"/>
                <a:cs typeface="Arial" panose="020B0604020202020204" pitchFamily="34" charset="0"/>
              </a:rPr>
              <a:t>Complete and read written report for acceptance </a:t>
            </a:r>
          </a:p>
        </p:txBody>
      </p:sp>
      <p:sp>
        <p:nvSpPr>
          <p:cNvPr id="18" name="TextBox 17">
            <a:extLst>
              <a:ext uri="{FF2B5EF4-FFF2-40B4-BE49-F238E27FC236}">
                <a16:creationId xmlns:a16="http://schemas.microsoft.com/office/drawing/2014/main" id="{48D2CDAA-72C1-9096-8D7A-133CB9C0049B}"/>
              </a:ext>
            </a:extLst>
          </p:cNvPr>
          <p:cNvSpPr txBox="1"/>
          <p:nvPr/>
        </p:nvSpPr>
        <p:spPr>
          <a:xfrm>
            <a:off x="1545527" y="1324643"/>
            <a:ext cx="5564487" cy="707886"/>
          </a:xfrm>
          <a:prstGeom prst="rect">
            <a:avLst/>
          </a:prstGeom>
          <a:noFill/>
        </p:spPr>
        <p:txBody>
          <a:bodyPr wrap="square" rtlCol="0">
            <a:spAutoFit/>
          </a:bodyPr>
          <a:lstStyle/>
          <a:p>
            <a:r>
              <a:rPr lang="en-US" sz="4000" b="1" dirty="0">
                <a:latin typeface="Georgia Pro Semibold" panose="02040702050405020303" pitchFamily="18" charset="0"/>
                <a:cs typeface="Arial" panose="020B0604020202020204" pitchFamily="34" charset="0"/>
              </a:rPr>
              <a:t>Bylaws - Section 814</a:t>
            </a:r>
          </a:p>
        </p:txBody>
      </p:sp>
      <p:sp>
        <p:nvSpPr>
          <p:cNvPr id="19" name="TextBox 18">
            <a:extLst>
              <a:ext uri="{FF2B5EF4-FFF2-40B4-BE49-F238E27FC236}">
                <a16:creationId xmlns:a16="http://schemas.microsoft.com/office/drawing/2014/main" id="{903242B3-3FC1-326B-2F4F-EB64685E9722}"/>
              </a:ext>
            </a:extLst>
          </p:cNvPr>
          <p:cNvSpPr txBox="1"/>
          <p:nvPr/>
        </p:nvSpPr>
        <p:spPr>
          <a:xfrm>
            <a:off x="1545527" y="2720908"/>
            <a:ext cx="6887776" cy="584775"/>
          </a:xfrm>
          <a:prstGeom prst="rect">
            <a:avLst/>
          </a:prstGeom>
          <a:noFill/>
        </p:spPr>
        <p:txBody>
          <a:bodyPr wrap="square" rtlCol="0">
            <a:spAutoFit/>
          </a:bodyPr>
          <a:lstStyle/>
          <a:p>
            <a:pPr marL="285750" indent="-285750">
              <a:buFont typeface="Wingdings" panose="05000000000000000000" pitchFamily="2" charset="2"/>
              <a:buChar char="Ø"/>
            </a:pPr>
            <a:r>
              <a:rPr lang="en-US" sz="3200" dirty="0">
                <a:latin typeface="Georgia Pro Semibold" panose="02040702050405020303" pitchFamily="18" charset="0"/>
                <a:cs typeface="Arial" panose="020B0604020202020204" pitchFamily="34" charset="0"/>
              </a:rPr>
              <a:t>Verify all expenditures</a:t>
            </a:r>
          </a:p>
        </p:txBody>
      </p:sp>
      <p:sp>
        <p:nvSpPr>
          <p:cNvPr id="15" name="TextBox 14">
            <a:extLst>
              <a:ext uri="{FF2B5EF4-FFF2-40B4-BE49-F238E27FC236}">
                <a16:creationId xmlns:a16="http://schemas.microsoft.com/office/drawing/2014/main" id="{D9B18B4E-E7A3-7AEF-72AE-F6A13B04AC9F}"/>
              </a:ext>
            </a:extLst>
          </p:cNvPr>
          <p:cNvSpPr txBox="1"/>
          <p:nvPr/>
        </p:nvSpPr>
        <p:spPr>
          <a:xfrm>
            <a:off x="1545527" y="3258371"/>
            <a:ext cx="6887776" cy="584775"/>
          </a:xfrm>
          <a:prstGeom prst="rect">
            <a:avLst/>
          </a:prstGeom>
          <a:noFill/>
        </p:spPr>
        <p:txBody>
          <a:bodyPr wrap="square" rtlCol="0">
            <a:spAutoFit/>
          </a:bodyPr>
          <a:lstStyle/>
          <a:p>
            <a:pPr marL="285750" indent="-285750">
              <a:buFont typeface="Wingdings" panose="05000000000000000000" pitchFamily="2" charset="2"/>
              <a:buChar char="Ø"/>
            </a:pPr>
            <a:r>
              <a:rPr lang="en-US" sz="3200" dirty="0">
                <a:latin typeface="Georgia Pro Semibold" panose="02040702050405020303" pitchFamily="18" charset="0"/>
                <a:cs typeface="Arial" panose="020B0604020202020204" pitchFamily="34" charset="0"/>
              </a:rPr>
              <a:t>Audit all records &amp; accounts</a:t>
            </a:r>
          </a:p>
        </p:txBody>
      </p:sp>
      <p:sp>
        <p:nvSpPr>
          <p:cNvPr id="16" name="TextBox 15">
            <a:extLst>
              <a:ext uri="{FF2B5EF4-FFF2-40B4-BE49-F238E27FC236}">
                <a16:creationId xmlns:a16="http://schemas.microsoft.com/office/drawing/2014/main" id="{AB1EA9A7-1CF7-5F83-7E7E-38DC8A8B7372}"/>
              </a:ext>
            </a:extLst>
          </p:cNvPr>
          <p:cNvSpPr txBox="1"/>
          <p:nvPr/>
        </p:nvSpPr>
        <p:spPr>
          <a:xfrm>
            <a:off x="1588194" y="4965384"/>
            <a:ext cx="9730654" cy="584775"/>
          </a:xfrm>
          <a:prstGeom prst="rect">
            <a:avLst/>
          </a:prstGeom>
          <a:noFill/>
        </p:spPr>
        <p:txBody>
          <a:bodyPr wrap="square" rtlCol="0">
            <a:spAutoFit/>
          </a:bodyPr>
          <a:lstStyle/>
          <a:p>
            <a:pPr marL="285750" indent="-285750">
              <a:buFont typeface="Wingdings" panose="05000000000000000000" pitchFamily="2" charset="2"/>
              <a:buChar char="Ø"/>
            </a:pPr>
            <a:r>
              <a:rPr lang="en-US" sz="3200" dirty="0">
                <a:latin typeface="Georgia Pro Semibold" panose="02040702050405020303" pitchFamily="18" charset="0"/>
                <a:cs typeface="Arial" panose="020B0604020202020204" pitchFamily="34" charset="0"/>
              </a:rPr>
              <a:t>Forward signed and accepted audit</a:t>
            </a:r>
          </a:p>
        </p:txBody>
      </p:sp>
      <p:sp>
        <p:nvSpPr>
          <p:cNvPr id="4" name="TextBox 3">
            <a:extLst>
              <a:ext uri="{FF2B5EF4-FFF2-40B4-BE49-F238E27FC236}">
                <a16:creationId xmlns:a16="http://schemas.microsoft.com/office/drawing/2014/main" id="{9F097D48-69B9-BA79-2834-4750C31A5C19}"/>
              </a:ext>
            </a:extLst>
          </p:cNvPr>
          <p:cNvSpPr txBox="1"/>
          <p:nvPr/>
        </p:nvSpPr>
        <p:spPr>
          <a:xfrm>
            <a:off x="1427947" y="171698"/>
            <a:ext cx="10051149"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6000" b="0" i="0" u="none" strike="noStrike" kern="1200" cap="none" spc="0" normalizeH="0" baseline="0" noProof="0" dirty="0">
                <a:ln>
                  <a:noFill/>
                </a:ln>
                <a:effectLst/>
                <a:uLnTx/>
                <a:uFillTx/>
                <a:latin typeface="Georgia Pro Black" panose="02040A02050405020203" pitchFamily="18" charset="0"/>
              </a:rPr>
              <a:t>DUTIES OF A TRUSTEE</a:t>
            </a:r>
          </a:p>
        </p:txBody>
      </p:sp>
    </p:spTree>
    <p:custDataLst>
      <p:tags r:id="rId1"/>
    </p:custDataLst>
    <p:extLst>
      <p:ext uri="{BB962C8B-B14F-4D97-AF65-F5344CB8AC3E}">
        <p14:creationId xmlns:p14="http://schemas.microsoft.com/office/powerpoint/2010/main" val="355018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Righ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Righ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trips(downRigh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Righ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Righ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Righ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downRight)">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1" grpId="0"/>
      <p:bldP spid="18" grpId="0"/>
      <p:bldP spid="19"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58B8762-36B2-56C4-1477-C8DA0B71C3F5}"/>
              </a:ext>
            </a:extLst>
          </p:cNvPr>
          <p:cNvSpPr txBox="1"/>
          <p:nvPr/>
        </p:nvSpPr>
        <p:spPr>
          <a:xfrm>
            <a:off x="1591364" y="1354816"/>
            <a:ext cx="2109677" cy="461665"/>
          </a:xfrm>
          <a:prstGeom prst="rect">
            <a:avLst/>
          </a:prstGeom>
          <a:noFill/>
        </p:spPr>
        <p:txBody>
          <a:bodyPr wrap="square" rtlCol="0">
            <a:spAutoFit/>
          </a:bodyPr>
          <a:lstStyle/>
          <a:p>
            <a:r>
              <a:rPr lang="en-IN" sz="2400" dirty="0">
                <a:solidFill>
                  <a:srgbClr val="FF0000"/>
                </a:solidFill>
                <a:latin typeface="Georgia Pro Semibold" panose="02040702050405020303" pitchFamily="18" charset="0"/>
                <a:cs typeface="Arial" panose="020B0604020202020204" pitchFamily="34" charset="0"/>
              </a:rPr>
              <a:t>continued</a:t>
            </a:r>
          </a:p>
        </p:txBody>
      </p:sp>
      <p:sp>
        <p:nvSpPr>
          <p:cNvPr id="13" name="TextBox 12">
            <a:extLst>
              <a:ext uri="{FF2B5EF4-FFF2-40B4-BE49-F238E27FC236}">
                <a16:creationId xmlns:a16="http://schemas.microsoft.com/office/drawing/2014/main" id="{092D92A9-E322-D3B0-9F7E-C0F21D39ABE0}"/>
              </a:ext>
            </a:extLst>
          </p:cNvPr>
          <p:cNvSpPr txBox="1"/>
          <p:nvPr/>
        </p:nvSpPr>
        <p:spPr>
          <a:xfrm>
            <a:off x="1591364" y="2206453"/>
            <a:ext cx="5564487" cy="646331"/>
          </a:xfrm>
          <a:prstGeom prst="rect">
            <a:avLst/>
          </a:prstGeom>
          <a:noFill/>
        </p:spPr>
        <p:txBody>
          <a:bodyPr wrap="square" rtlCol="0">
            <a:spAutoFit/>
          </a:bodyPr>
          <a:lstStyle/>
          <a:p>
            <a:r>
              <a:rPr lang="en-US" sz="3600" b="1" dirty="0">
                <a:latin typeface="Georgia Pro Semibold" panose="02040702050405020303" pitchFamily="18" charset="0"/>
                <a:cs typeface="Arial" panose="020B0604020202020204" pitchFamily="34" charset="0"/>
              </a:rPr>
              <a:t>Bylaws - Sections 814</a:t>
            </a:r>
          </a:p>
        </p:txBody>
      </p:sp>
      <p:sp>
        <p:nvSpPr>
          <p:cNvPr id="14" name="TextBox 13">
            <a:extLst>
              <a:ext uri="{FF2B5EF4-FFF2-40B4-BE49-F238E27FC236}">
                <a16:creationId xmlns:a16="http://schemas.microsoft.com/office/drawing/2014/main" id="{2162F4FA-20A0-5ACC-D246-1F757D506FB7}"/>
              </a:ext>
            </a:extLst>
          </p:cNvPr>
          <p:cNvSpPr txBox="1"/>
          <p:nvPr/>
        </p:nvSpPr>
        <p:spPr>
          <a:xfrm>
            <a:off x="1884441" y="2968760"/>
            <a:ext cx="6517479"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President &amp; Treasurer bonded</a:t>
            </a:r>
          </a:p>
        </p:txBody>
      </p:sp>
      <p:sp>
        <p:nvSpPr>
          <p:cNvPr id="16" name="TextBox 15">
            <a:extLst>
              <a:ext uri="{FF2B5EF4-FFF2-40B4-BE49-F238E27FC236}">
                <a16:creationId xmlns:a16="http://schemas.microsoft.com/office/drawing/2014/main" id="{8986466E-3AD3-262B-78AC-198E44C7C281}"/>
              </a:ext>
            </a:extLst>
          </p:cNvPr>
          <p:cNvSpPr txBox="1"/>
          <p:nvPr/>
        </p:nvSpPr>
        <p:spPr>
          <a:xfrm>
            <a:off x="1884440" y="3467789"/>
            <a:ext cx="6517479"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Resignation of a Trustee</a:t>
            </a:r>
          </a:p>
        </p:txBody>
      </p:sp>
      <p:sp>
        <p:nvSpPr>
          <p:cNvPr id="17" name="TextBox 16">
            <a:extLst>
              <a:ext uri="{FF2B5EF4-FFF2-40B4-BE49-F238E27FC236}">
                <a16:creationId xmlns:a16="http://schemas.microsoft.com/office/drawing/2014/main" id="{EF4DC97A-D022-2855-66A8-91C3BE650502}"/>
              </a:ext>
            </a:extLst>
          </p:cNvPr>
          <p:cNvSpPr txBox="1"/>
          <p:nvPr/>
        </p:nvSpPr>
        <p:spPr>
          <a:xfrm>
            <a:off x="1884439" y="4005217"/>
            <a:ext cx="6517479"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Negligence of Trustees</a:t>
            </a:r>
          </a:p>
        </p:txBody>
      </p:sp>
      <p:sp>
        <p:nvSpPr>
          <p:cNvPr id="18" name="TextBox 17">
            <a:extLst>
              <a:ext uri="{FF2B5EF4-FFF2-40B4-BE49-F238E27FC236}">
                <a16:creationId xmlns:a16="http://schemas.microsoft.com/office/drawing/2014/main" id="{3332C157-2B22-B8E8-EE0C-1FF9F5822091}"/>
              </a:ext>
            </a:extLst>
          </p:cNvPr>
          <p:cNvSpPr txBox="1"/>
          <p:nvPr/>
        </p:nvSpPr>
        <p:spPr>
          <a:xfrm>
            <a:off x="1884439" y="4513077"/>
            <a:ext cx="6517479"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Being in arrears</a:t>
            </a:r>
          </a:p>
        </p:txBody>
      </p:sp>
      <p:sp>
        <p:nvSpPr>
          <p:cNvPr id="2" name="TextBox 1">
            <a:extLst>
              <a:ext uri="{FF2B5EF4-FFF2-40B4-BE49-F238E27FC236}">
                <a16:creationId xmlns:a16="http://schemas.microsoft.com/office/drawing/2014/main" id="{0402A5E4-70DC-6951-4965-5DA9104F6229}"/>
              </a:ext>
            </a:extLst>
          </p:cNvPr>
          <p:cNvSpPr txBox="1"/>
          <p:nvPr/>
        </p:nvSpPr>
        <p:spPr>
          <a:xfrm>
            <a:off x="1427002" y="404515"/>
            <a:ext cx="10051149"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6000" dirty="0">
                <a:latin typeface="Georgia Pro Black" panose="02040A02050405020203" pitchFamily="18" charset="0"/>
              </a:rPr>
              <a:t>DUTIES OF A TRUSTEE</a:t>
            </a:r>
            <a:endParaRPr kumimoji="0" lang="en-IN" sz="6000" b="0" i="0" u="none" strike="noStrike" kern="1200" cap="none" spc="0" normalizeH="0" baseline="0" noProof="0" dirty="0">
              <a:ln>
                <a:noFill/>
              </a:ln>
              <a:effectLst/>
              <a:uLnTx/>
              <a:uFillTx/>
              <a:latin typeface="Georgia Pro Black" panose="02040A02050405020203" pitchFamily="18" charset="0"/>
            </a:endParaRPr>
          </a:p>
        </p:txBody>
      </p:sp>
    </p:spTree>
    <p:custDataLst>
      <p:tags r:id="rId1"/>
    </p:custDataLst>
    <p:extLst>
      <p:ext uri="{BB962C8B-B14F-4D97-AF65-F5344CB8AC3E}">
        <p14:creationId xmlns:p14="http://schemas.microsoft.com/office/powerpoint/2010/main" val="281212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downRigh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trips(down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trips(downRigh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strips(downRight)">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F64C042-5769-2DDF-3080-525BC5F29005}"/>
              </a:ext>
            </a:extLst>
          </p:cNvPr>
          <p:cNvSpPr txBox="1"/>
          <p:nvPr/>
        </p:nvSpPr>
        <p:spPr>
          <a:xfrm>
            <a:off x="3270991" y="1731522"/>
            <a:ext cx="6863811"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Record books</a:t>
            </a:r>
          </a:p>
        </p:txBody>
      </p:sp>
      <p:sp>
        <p:nvSpPr>
          <p:cNvPr id="12" name="TextBox 11">
            <a:extLst>
              <a:ext uri="{FF2B5EF4-FFF2-40B4-BE49-F238E27FC236}">
                <a16:creationId xmlns:a16="http://schemas.microsoft.com/office/drawing/2014/main" id="{A242A011-0073-5E42-E12D-D0244E460C85}"/>
              </a:ext>
            </a:extLst>
          </p:cNvPr>
          <p:cNvSpPr txBox="1"/>
          <p:nvPr/>
        </p:nvSpPr>
        <p:spPr>
          <a:xfrm>
            <a:off x="3266298" y="2154959"/>
            <a:ext cx="6863811"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a:latin typeface="Georgia Pro Semibold" panose="02040702050405020303" pitchFamily="18" charset="0"/>
                <a:cs typeface="Arial" panose="020B0604020202020204" pitchFamily="34" charset="0"/>
              </a:rPr>
              <a:t>Checkbook</a:t>
            </a:r>
            <a:endParaRPr lang="en-US" sz="2800" dirty="0">
              <a:latin typeface="Georgia Pro Semibold" panose="02040702050405020303" pitchFamily="18" charset="0"/>
              <a:cs typeface="Arial" panose="020B0604020202020204" pitchFamily="34" charset="0"/>
            </a:endParaRPr>
          </a:p>
        </p:txBody>
      </p:sp>
      <p:sp>
        <p:nvSpPr>
          <p:cNvPr id="13" name="TextBox 12">
            <a:extLst>
              <a:ext uri="{FF2B5EF4-FFF2-40B4-BE49-F238E27FC236}">
                <a16:creationId xmlns:a16="http://schemas.microsoft.com/office/drawing/2014/main" id="{D8135FEB-639E-F7DC-E758-BB9A8A33B5F9}"/>
              </a:ext>
            </a:extLst>
          </p:cNvPr>
          <p:cNvSpPr txBox="1"/>
          <p:nvPr/>
        </p:nvSpPr>
        <p:spPr>
          <a:xfrm>
            <a:off x="3266298" y="2584901"/>
            <a:ext cx="6863811"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a:latin typeface="Georgia Pro Semibold" panose="02040702050405020303" pitchFamily="18" charset="0"/>
                <a:cs typeface="Arial" panose="020B0604020202020204" pitchFamily="34" charset="0"/>
              </a:rPr>
              <a:t>Savings/Investments</a:t>
            </a:r>
            <a:endParaRPr lang="en-US" sz="2800" dirty="0">
              <a:latin typeface="Georgia Pro Semibold" panose="02040702050405020303" pitchFamily="18" charset="0"/>
              <a:cs typeface="Arial" panose="020B0604020202020204" pitchFamily="34" charset="0"/>
            </a:endParaRPr>
          </a:p>
        </p:txBody>
      </p:sp>
      <p:sp>
        <p:nvSpPr>
          <p:cNvPr id="14" name="TextBox 13">
            <a:extLst>
              <a:ext uri="{FF2B5EF4-FFF2-40B4-BE49-F238E27FC236}">
                <a16:creationId xmlns:a16="http://schemas.microsoft.com/office/drawing/2014/main" id="{2D76C4A4-E100-F4B9-DFD0-8939AC6520FA}"/>
              </a:ext>
            </a:extLst>
          </p:cNvPr>
          <p:cNvSpPr txBox="1"/>
          <p:nvPr/>
        </p:nvSpPr>
        <p:spPr>
          <a:xfrm>
            <a:off x="3266298" y="2996726"/>
            <a:ext cx="6863811"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a:latin typeface="Georgia Pro Semibold" panose="02040702050405020303" pitchFamily="18" charset="0"/>
                <a:cs typeface="Arial" panose="020B0604020202020204" pitchFamily="34" charset="0"/>
              </a:rPr>
              <a:t>Cash receipt book</a:t>
            </a:r>
            <a:endParaRPr lang="en-US" sz="2800" dirty="0">
              <a:latin typeface="Georgia Pro Semibold" panose="02040702050405020303" pitchFamily="18" charset="0"/>
              <a:cs typeface="Arial" panose="020B0604020202020204" pitchFamily="34" charset="0"/>
            </a:endParaRPr>
          </a:p>
        </p:txBody>
      </p:sp>
      <p:sp>
        <p:nvSpPr>
          <p:cNvPr id="15" name="TextBox 14">
            <a:extLst>
              <a:ext uri="{FF2B5EF4-FFF2-40B4-BE49-F238E27FC236}">
                <a16:creationId xmlns:a16="http://schemas.microsoft.com/office/drawing/2014/main" id="{70B465CE-BCDF-A4F2-95D7-37F39A2FF44A}"/>
              </a:ext>
            </a:extLst>
          </p:cNvPr>
          <p:cNvSpPr txBox="1"/>
          <p:nvPr/>
        </p:nvSpPr>
        <p:spPr>
          <a:xfrm>
            <a:off x="3266298" y="3438280"/>
            <a:ext cx="6863811"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a:latin typeface="Georgia Pro Semibold" panose="02040702050405020303" pitchFamily="18" charset="0"/>
                <a:cs typeface="Arial" panose="020B0604020202020204" pitchFamily="34" charset="0"/>
              </a:rPr>
              <a:t>Receipts and bills</a:t>
            </a:r>
            <a:endParaRPr lang="en-US" sz="2800" dirty="0">
              <a:latin typeface="Georgia Pro Semibold" panose="02040702050405020303" pitchFamily="18" charset="0"/>
              <a:cs typeface="Arial" panose="020B0604020202020204" pitchFamily="34" charset="0"/>
            </a:endParaRPr>
          </a:p>
        </p:txBody>
      </p:sp>
      <p:sp>
        <p:nvSpPr>
          <p:cNvPr id="16" name="TextBox 15">
            <a:extLst>
              <a:ext uri="{FF2B5EF4-FFF2-40B4-BE49-F238E27FC236}">
                <a16:creationId xmlns:a16="http://schemas.microsoft.com/office/drawing/2014/main" id="{617725DB-751A-E653-E372-ECEA08C32C6C}"/>
              </a:ext>
            </a:extLst>
          </p:cNvPr>
          <p:cNvSpPr txBox="1"/>
          <p:nvPr/>
        </p:nvSpPr>
        <p:spPr>
          <a:xfrm>
            <a:off x="3266298" y="3883854"/>
            <a:ext cx="6863811"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a:latin typeface="Georgia Pro Semibold" panose="02040702050405020303" pitchFamily="18" charset="0"/>
                <a:cs typeface="Arial" panose="020B0604020202020204" pitchFamily="34" charset="0"/>
              </a:rPr>
              <a:t>Membership records</a:t>
            </a:r>
            <a:endParaRPr lang="en-US" sz="2800" dirty="0">
              <a:latin typeface="Georgia Pro Semibold" panose="02040702050405020303" pitchFamily="18" charset="0"/>
              <a:cs typeface="Arial" panose="020B0604020202020204" pitchFamily="34" charset="0"/>
            </a:endParaRPr>
          </a:p>
        </p:txBody>
      </p:sp>
      <p:sp>
        <p:nvSpPr>
          <p:cNvPr id="17" name="TextBox 16">
            <a:extLst>
              <a:ext uri="{FF2B5EF4-FFF2-40B4-BE49-F238E27FC236}">
                <a16:creationId xmlns:a16="http://schemas.microsoft.com/office/drawing/2014/main" id="{34708216-3524-00A1-8873-E95473F003C5}"/>
              </a:ext>
            </a:extLst>
          </p:cNvPr>
          <p:cNvSpPr txBox="1"/>
          <p:nvPr/>
        </p:nvSpPr>
        <p:spPr>
          <a:xfrm>
            <a:off x="3256650" y="4318174"/>
            <a:ext cx="6863811"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a:latin typeface="Georgia Pro Semibold" panose="02040702050405020303" pitchFamily="18" charset="0"/>
                <a:cs typeface="Arial" panose="020B0604020202020204" pitchFamily="34" charset="0"/>
              </a:rPr>
              <a:t>Treasurer’s reports</a:t>
            </a:r>
            <a:endParaRPr lang="en-US" sz="2800" dirty="0">
              <a:latin typeface="Georgia Pro Semibold" panose="02040702050405020303" pitchFamily="18" charset="0"/>
              <a:cs typeface="Arial" panose="020B0604020202020204" pitchFamily="34" charset="0"/>
            </a:endParaRPr>
          </a:p>
        </p:txBody>
      </p:sp>
      <p:sp>
        <p:nvSpPr>
          <p:cNvPr id="18" name="TextBox 17">
            <a:extLst>
              <a:ext uri="{FF2B5EF4-FFF2-40B4-BE49-F238E27FC236}">
                <a16:creationId xmlns:a16="http://schemas.microsoft.com/office/drawing/2014/main" id="{89289D14-C479-8E92-EB3C-4978E53F9BC9}"/>
              </a:ext>
            </a:extLst>
          </p:cNvPr>
          <p:cNvSpPr txBox="1"/>
          <p:nvPr/>
        </p:nvSpPr>
        <p:spPr>
          <a:xfrm>
            <a:off x="3280641" y="4759934"/>
            <a:ext cx="6863811"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Meeting minutes</a:t>
            </a:r>
          </a:p>
        </p:txBody>
      </p:sp>
      <p:sp>
        <p:nvSpPr>
          <p:cNvPr id="19" name="TextBox 18">
            <a:extLst>
              <a:ext uri="{FF2B5EF4-FFF2-40B4-BE49-F238E27FC236}">
                <a16:creationId xmlns:a16="http://schemas.microsoft.com/office/drawing/2014/main" id="{B09B86ED-3CF2-4291-31E8-417CC4726678}"/>
              </a:ext>
            </a:extLst>
          </p:cNvPr>
          <p:cNvSpPr txBox="1"/>
          <p:nvPr/>
        </p:nvSpPr>
        <p:spPr>
          <a:xfrm>
            <a:off x="3280641" y="5195655"/>
            <a:ext cx="6863811"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a:latin typeface="Georgia Pro Semibold" panose="02040702050405020303" pitchFamily="18" charset="0"/>
                <a:cs typeface="Arial" panose="020B0604020202020204" pitchFamily="34" charset="0"/>
              </a:rPr>
              <a:t>Bank statements</a:t>
            </a:r>
            <a:endParaRPr lang="en-US" sz="2800" dirty="0">
              <a:latin typeface="Georgia Pro Semibold" panose="02040702050405020303" pitchFamily="18" charset="0"/>
              <a:cs typeface="Arial" panose="020B0604020202020204" pitchFamily="34" charset="0"/>
            </a:endParaRPr>
          </a:p>
        </p:txBody>
      </p:sp>
      <p:sp>
        <p:nvSpPr>
          <p:cNvPr id="20" name="TextBox 19">
            <a:extLst>
              <a:ext uri="{FF2B5EF4-FFF2-40B4-BE49-F238E27FC236}">
                <a16:creationId xmlns:a16="http://schemas.microsoft.com/office/drawing/2014/main" id="{76625FA1-B526-59EE-3C2E-72597B6DC240}"/>
              </a:ext>
            </a:extLst>
          </p:cNvPr>
          <p:cNvSpPr txBox="1"/>
          <p:nvPr/>
        </p:nvSpPr>
        <p:spPr>
          <a:xfrm>
            <a:off x="3300488" y="5625299"/>
            <a:ext cx="6863811"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Previous audit</a:t>
            </a:r>
          </a:p>
        </p:txBody>
      </p:sp>
      <p:sp>
        <p:nvSpPr>
          <p:cNvPr id="21" name="TextBox 20">
            <a:extLst>
              <a:ext uri="{FF2B5EF4-FFF2-40B4-BE49-F238E27FC236}">
                <a16:creationId xmlns:a16="http://schemas.microsoft.com/office/drawing/2014/main" id="{CBBC5BDD-478B-B65C-7983-1985AB32A8EE}"/>
              </a:ext>
            </a:extLst>
          </p:cNvPr>
          <p:cNvSpPr txBox="1"/>
          <p:nvPr/>
        </p:nvSpPr>
        <p:spPr>
          <a:xfrm>
            <a:off x="3320335" y="6051447"/>
            <a:ext cx="6863811"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Georgia Pro Semibold" panose="02040702050405020303" pitchFamily="18" charset="0"/>
                <a:cs typeface="Arial" panose="020B0604020202020204" pitchFamily="34" charset="0"/>
              </a:rPr>
              <a:t>Standing rules</a:t>
            </a:r>
          </a:p>
        </p:txBody>
      </p:sp>
      <p:sp>
        <p:nvSpPr>
          <p:cNvPr id="22" name="TextBox 21">
            <a:extLst>
              <a:ext uri="{FF2B5EF4-FFF2-40B4-BE49-F238E27FC236}">
                <a16:creationId xmlns:a16="http://schemas.microsoft.com/office/drawing/2014/main" id="{038378CA-066B-AE76-7C29-6BC1A746556C}"/>
              </a:ext>
            </a:extLst>
          </p:cNvPr>
          <p:cNvSpPr txBox="1"/>
          <p:nvPr/>
        </p:nvSpPr>
        <p:spPr>
          <a:xfrm>
            <a:off x="3173717" y="1026722"/>
            <a:ext cx="6863811" cy="584775"/>
          </a:xfrm>
          <a:prstGeom prst="rect">
            <a:avLst/>
          </a:prstGeom>
          <a:noFill/>
        </p:spPr>
        <p:txBody>
          <a:bodyPr wrap="square" rtlCol="0">
            <a:spAutoFit/>
          </a:bodyPr>
          <a:lstStyle/>
          <a:p>
            <a:r>
              <a:rPr lang="en-US" sz="3200" b="1" dirty="0">
                <a:latin typeface="Georgia Pro Semibold" panose="02040702050405020303" pitchFamily="18" charset="0"/>
                <a:cs typeface="Arial" panose="020B0604020202020204" pitchFamily="34" charset="0"/>
              </a:rPr>
              <a:t>Items to have available:</a:t>
            </a:r>
          </a:p>
        </p:txBody>
      </p:sp>
      <p:sp>
        <p:nvSpPr>
          <p:cNvPr id="2" name="TextBox 1">
            <a:extLst>
              <a:ext uri="{FF2B5EF4-FFF2-40B4-BE49-F238E27FC236}">
                <a16:creationId xmlns:a16="http://schemas.microsoft.com/office/drawing/2014/main" id="{6778F452-AFDE-5676-7962-68B13DD2BA18}"/>
              </a:ext>
            </a:extLst>
          </p:cNvPr>
          <p:cNvSpPr txBox="1"/>
          <p:nvPr/>
        </p:nvSpPr>
        <p:spPr>
          <a:xfrm>
            <a:off x="917215" y="84110"/>
            <a:ext cx="1163035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5400" dirty="0">
                <a:latin typeface="Georgia Pro Black" panose="02040A02050405020203" pitchFamily="18" charset="0"/>
              </a:rPr>
              <a:t>PREPARE FOR THE AUDIT</a:t>
            </a:r>
            <a:endParaRPr kumimoji="0" lang="en-IN" sz="5400" b="0" i="0" u="none" strike="noStrike" kern="1200" cap="none" spc="0" normalizeH="0" baseline="0" noProof="0" dirty="0">
              <a:ln>
                <a:noFill/>
              </a:ln>
              <a:effectLst/>
              <a:uLnTx/>
              <a:uFillTx/>
              <a:latin typeface="Georgia Pro Black" panose="02040A02050405020203" pitchFamily="18" charset="0"/>
            </a:endParaRPr>
          </a:p>
        </p:txBody>
      </p:sp>
    </p:spTree>
    <p:custDataLst>
      <p:tags r:id="rId1"/>
    </p:custDataLst>
    <p:extLst>
      <p:ext uri="{BB962C8B-B14F-4D97-AF65-F5344CB8AC3E}">
        <p14:creationId xmlns:p14="http://schemas.microsoft.com/office/powerpoint/2010/main" val="204746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Righ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Righ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downRigh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trips(downRigh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trips(downRigh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downRigh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strips(downRigh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strips(downRigh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strips(downRigh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strips(downRight)">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strips(downRight)">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5" grpId="0"/>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A1A3436-6CB7-8A2E-C176-58431999133C}"/>
              </a:ext>
            </a:extLst>
          </p:cNvPr>
          <p:cNvSpPr txBox="1"/>
          <p:nvPr/>
        </p:nvSpPr>
        <p:spPr>
          <a:xfrm>
            <a:off x="1704563" y="1263860"/>
            <a:ext cx="8096881" cy="756041"/>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3200" dirty="0">
                <a:latin typeface="Georgia Pro Semibold" panose="02040702050405020303" pitchFamily="18" charset="0"/>
                <a:ea typeface="Open Sans" panose="020B0606030504020204" pitchFamily="34" charset="0"/>
                <a:cs typeface="Open Sans" panose="020B0606030504020204" pitchFamily="34" charset="0"/>
              </a:rPr>
              <a:t> Receipts/Disbursements</a:t>
            </a:r>
            <a:endParaRPr lang="en-IN" sz="3200" dirty="0">
              <a:latin typeface="Georgia Pro Semibold" panose="02040702050405020303" pitchFamily="18"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9C6CA4CA-E131-526B-EBC6-280FC5AA0367}"/>
              </a:ext>
            </a:extLst>
          </p:cNvPr>
          <p:cNvSpPr txBox="1"/>
          <p:nvPr/>
        </p:nvSpPr>
        <p:spPr>
          <a:xfrm>
            <a:off x="1704562" y="3246717"/>
            <a:ext cx="11626251" cy="584775"/>
          </a:xfrm>
          <a:prstGeom prst="rect">
            <a:avLst/>
          </a:prstGeom>
          <a:noFill/>
        </p:spPr>
        <p:txBody>
          <a:bodyPr wrap="square" rtlCol="0">
            <a:spAutoFit/>
          </a:bodyPr>
          <a:lstStyle/>
          <a:p>
            <a:pPr marL="571500" indent="-571500">
              <a:buFont typeface="Wingdings" panose="05000000000000000000" pitchFamily="2" charset="2"/>
              <a:buChar char="Ø"/>
            </a:pPr>
            <a:r>
              <a:rPr lang="en-US" sz="3200" dirty="0">
                <a:latin typeface="Georgia Pro Semibold" panose="02040702050405020303" pitchFamily="18" charset="0"/>
                <a:ea typeface="Open Sans" panose="020B0606030504020204" pitchFamily="34" charset="0"/>
                <a:cs typeface="Open Sans" panose="020B0606030504020204" pitchFamily="34" charset="0"/>
              </a:rPr>
              <a:t> Compare the checkbook to the Treasurer’s Report</a:t>
            </a:r>
            <a:endParaRPr lang="en-IN" sz="3200" dirty="0">
              <a:latin typeface="Georgia Pro Semibold" panose="02040702050405020303" pitchFamily="18" charset="0"/>
              <a:ea typeface="Open Sans" panose="020B0606030504020204" pitchFamily="34" charset="0"/>
              <a:cs typeface="Open Sans" panose="020B0606030504020204" pitchFamily="34" charset="0"/>
            </a:endParaRPr>
          </a:p>
        </p:txBody>
      </p:sp>
      <p:grpSp>
        <p:nvGrpSpPr>
          <p:cNvPr id="9" name="Group 8">
            <a:extLst>
              <a:ext uri="{FF2B5EF4-FFF2-40B4-BE49-F238E27FC236}">
                <a16:creationId xmlns:a16="http://schemas.microsoft.com/office/drawing/2014/main" id="{B9FE5ACD-F848-EB86-E341-9DCFF99EC729}"/>
              </a:ext>
            </a:extLst>
          </p:cNvPr>
          <p:cNvGrpSpPr/>
          <p:nvPr/>
        </p:nvGrpSpPr>
        <p:grpSpPr>
          <a:xfrm>
            <a:off x="2797106" y="4014669"/>
            <a:ext cx="6163505" cy="1802707"/>
            <a:chOff x="1119418" y="4067088"/>
            <a:chExt cx="4831505" cy="1632283"/>
          </a:xfrm>
        </p:grpSpPr>
        <p:sp>
          <p:nvSpPr>
            <p:cNvPr id="10" name="TextBox 9">
              <a:extLst>
                <a:ext uri="{FF2B5EF4-FFF2-40B4-BE49-F238E27FC236}">
                  <a16:creationId xmlns:a16="http://schemas.microsoft.com/office/drawing/2014/main" id="{26DC140E-4973-1923-6E29-3D05E09BC51B}"/>
                </a:ext>
              </a:extLst>
            </p:cNvPr>
            <p:cNvSpPr txBox="1"/>
            <p:nvPr/>
          </p:nvSpPr>
          <p:spPr>
            <a:xfrm>
              <a:off x="1119418" y="5267417"/>
              <a:ext cx="1013052" cy="431954"/>
            </a:xfrm>
            <a:prstGeom prst="rect">
              <a:avLst/>
            </a:prstGeom>
            <a:noFill/>
          </p:spPr>
          <p:txBody>
            <a:bodyPr wrap="none" rtlCol="0">
              <a:spAutoFit/>
            </a:bodyPr>
            <a:lstStyle/>
            <a:p>
              <a:pPr algn="ctr"/>
              <a:r>
                <a:rPr lang="en-IN" sz="2500" dirty="0">
                  <a:latin typeface="Georgia Pro Cond" panose="02040506050405020303" pitchFamily="18" charset="0"/>
                </a:rPr>
                <a:t>Receipts</a:t>
              </a:r>
            </a:p>
          </p:txBody>
        </p:sp>
        <p:sp>
          <p:nvSpPr>
            <p:cNvPr id="12" name="TextBox 11">
              <a:extLst>
                <a:ext uri="{FF2B5EF4-FFF2-40B4-BE49-F238E27FC236}">
                  <a16:creationId xmlns:a16="http://schemas.microsoft.com/office/drawing/2014/main" id="{AB90B788-DC7D-FE54-ED27-BB761B637827}"/>
                </a:ext>
              </a:extLst>
            </p:cNvPr>
            <p:cNvSpPr txBox="1"/>
            <p:nvPr/>
          </p:nvSpPr>
          <p:spPr>
            <a:xfrm>
              <a:off x="2696282" y="5267417"/>
              <a:ext cx="1666473" cy="431954"/>
            </a:xfrm>
            <a:prstGeom prst="rect">
              <a:avLst/>
            </a:prstGeom>
            <a:noFill/>
          </p:spPr>
          <p:txBody>
            <a:bodyPr wrap="none" rtlCol="0">
              <a:spAutoFit/>
            </a:bodyPr>
            <a:lstStyle/>
            <a:p>
              <a:pPr algn="ctr"/>
              <a:r>
                <a:rPr lang="en-IN" sz="2500" dirty="0">
                  <a:latin typeface="Georgia Pro Cond" panose="02040506050405020303" pitchFamily="18" charset="0"/>
                </a:rPr>
                <a:t>Disbursements</a:t>
              </a:r>
            </a:p>
          </p:txBody>
        </p:sp>
        <p:sp>
          <p:nvSpPr>
            <p:cNvPr id="13" name="TextBox 12">
              <a:extLst>
                <a:ext uri="{FF2B5EF4-FFF2-40B4-BE49-F238E27FC236}">
                  <a16:creationId xmlns:a16="http://schemas.microsoft.com/office/drawing/2014/main" id="{95961F13-FE81-8F5A-1848-C3C0E6015CAA}"/>
                </a:ext>
              </a:extLst>
            </p:cNvPr>
            <p:cNvSpPr txBox="1"/>
            <p:nvPr/>
          </p:nvSpPr>
          <p:spPr>
            <a:xfrm>
              <a:off x="4915252" y="5267417"/>
              <a:ext cx="1035671" cy="431954"/>
            </a:xfrm>
            <a:prstGeom prst="rect">
              <a:avLst/>
            </a:prstGeom>
            <a:noFill/>
          </p:spPr>
          <p:txBody>
            <a:bodyPr wrap="none" rtlCol="0">
              <a:spAutoFit/>
            </a:bodyPr>
            <a:lstStyle/>
            <a:p>
              <a:pPr algn="ctr"/>
              <a:r>
                <a:rPr lang="en-IN" sz="2500" dirty="0">
                  <a:latin typeface="Georgia Pro Cond" panose="02040506050405020303" pitchFamily="18" charset="0"/>
                </a:rPr>
                <a:t>Balances</a:t>
              </a:r>
            </a:p>
          </p:txBody>
        </p:sp>
        <p:sp>
          <p:nvSpPr>
            <p:cNvPr id="15" name="Rectangle 14">
              <a:extLst>
                <a:ext uri="{FF2B5EF4-FFF2-40B4-BE49-F238E27FC236}">
                  <a16:creationId xmlns:a16="http://schemas.microsoft.com/office/drawing/2014/main" id="{6E1C8224-6A4F-34A1-4C62-8F9D1E214BEA}"/>
                </a:ext>
              </a:extLst>
            </p:cNvPr>
            <p:cNvSpPr/>
            <p:nvPr/>
          </p:nvSpPr>
          <p:spPr>
            <a:xfrm>
              <a:off x="1291075" y="4067088"/>
              <a:ext cx="632309" cy="1086852"/>
            </a:xfrm>
            <a:prstGeom prst="rect">
              <a:avLst/>
            </a:prstGeom>
            <a:noFill/>
          </p:spPr>
          <p:txBody>
            <a:bodyPr wrap="none" lIns="91440" tIns="45720" rIns="91440" bIns="45720">
              <a:spAutoFit/>
            </a:bodyPr>
            <a:lstStyle/>
            <a:p>
              <a:pPr algn="ctr"/>
              <a:r>
                <a:rPr lang="en-US" sz="7200" b="1" cap="none" spc="0" dirty="0">
                  <a:ln w="12700">
                    <a:solidFill>
                      <a:schemeClr val="accent1"/>
                    </a:solidFill>
                    <a:prstDash val="solid"/>
                  </a:ln>
                  <a:effectLst>
                    <a:outerShdw dist="38100" dir="2640000" algn="bl" rotWithShape="0">
                      <a:schemeClr val="accent1"/>
                    </a:outerShdw>
                  </a:effectLst>
                  <a:latin typeface="Georgia Pro Cond Semibold" panose="02040706050405020303" pitchFamily="18" charset="0"/>
                </a:rPr>
                <a:t>+</a:t>
              </a:r>
            </a:p>
          </p:txBody>
        </p:sp>
        <p:sp>
          <p:nvSpPr>
            <p:cNvPr id="16" name="Rectangle 15">
              <a:extLst>
                <a:ext uri="{FF2B5EF4-FFF2-40B4-BE49-F238E27FC236}">
                  <a16:creationId xmlns:a16="http://schemas.microsoft.com/office/drawing/2014/main" id="{9FF6781B-DE63-B36B-8CAF-446A69B65D66}"/>
                </a:ext>
              </a:extLst>
            </p:cNvPr>
            <p:cNvSpPr/>
            <p:nvPr/>
          </p:nvSpPr>
          <p:spPr>
            <a:xfrm>
              <a:off x="3317126" y="4068768"/>
              <a:ext cx="443115" cy="1086852"/>
            </a:xfrm>
            <a:prstGeom prst="rect">
              <a:avLst/>
            </a:prstGeom>
            <a:noFill/>
          </p:spPr>
          <p:txBody>
            <a:bodyPr wrap="square" lIns="91440" tIns="45720" rIns="91440" bIns="45720">
              <a:spAutoFit/>
            </a:bodyPr>
            <a:lstStyle/>
            <a:p>
              <a:pPr algn="ctr"/>
              <a:r>
                <a:rPr lang="en-US" sz="7200" b="1" cap="none" spc="0" dirty="0">
                  <a:ln w="12700">
                    <a:solidFill>
                      <a:schemeClr val="accent1"/>
                    </a:solidFill>
                    <a:prstDash val="solid"/>
                  </a:ln>
                  <a:effectLst>
                    <a:outerShdw dist="38100" dir="2640000" algn="bl" rotWithShape="0">
                      <a:schemeClr val="accent1"/>
                    </a:outerShdw>
                  </a:effectLst>
                  <a:latin typeface="Georgia Pro Cond Semibold" panose="02040706050405020303" pitchFamily="18" charset="0"/>
                </a:rPr>
                <a:t>-</a:t>
              </a:r>
            </a:p>
          </p:txBody>
        </p:sp>
        <p:sp>
          <p:nvSpPr>
            <p:cNvPr id="17" name="Rectangle 16">
              <a:extLst>
                <a:ext uri="{FF2B5EF4-FFF2-40B4-BE49-F238E27FC236}">
                  <a16:creationId xmlns:a16="http://schemas.microsoft.com/office/drawing/2014/main" id="{8AAA14DD-D3DA-7404-D47F-D7803868CCEF}"/>
                </a:ext>
              </a:extLst>
            </p:cNvPr>
            <p:cNvSpPr/>
            <p:nvPr/>
          </p:nvSpPr>
          <p:spPr>
            <a:xfrm>
              <a:off x="5070933" y="4078814"/>
              <a:ext cx="632309" cy="1086852"/>
            </a:xfrm>
            <a:prstGeom prst="rect">
              <a:avLst/>
            </a:prstGeom>
            <a:noFill/>
          </p:spPr>
          <p:txBody>
            <a:bodyPr wrap="none" lIns="91440" tIns="45720" rIns="91440" bIns="45720">
              <a:spAutoFit/>
            </a:bodyPr>
            <a:lstStyle/>
            <a:p>
              <a:pPr algn="ctr"/>
              <a:r>
                <a:rPr lang="en-US" sz="7200" b="1" cap="none" spc="0" dirty="0">
                  <a:ln w="12700">
                    <a:solidFill>
                      <a:schemeClr val="accent1"/>
                    </a:solidFill>
                    <a:prstDash val="solid"/>
                  </a:ln>
                  <a:effectLst>
                    <a:outerShdw dist="38100" dir="2640000" algn="bl" rotWithShape="0">
                      <a:schemeClr val="accent1"/>
                    </a:outerShdw>
                  </a:effectLst>
                  <a:latin typeface="Georgia Pro Cond Semibold" panose="02040706050405020303" pitchFamily="18" charset="0"/>
                </a:rPr>
                <a:t>=</a:t>
              </a:r>
            </a:p>
          </p:txBody>
        </p:sp>
      </p:grpSp>
      <p:sp>
        <p:nvSpPr>
          <p:cNvPr id="2" name="TextBox 1">
            <a:extLst>
              <a:ext uri="{FF2B5EF4-FFF2-40B4-BE49-F238E27FC236}">
                <a16:creationId xmlns:a16="http://schemas.microsoft.com/office/drawing/2014/main" id="{97A0E10B-889B-C1C2-FB74-EEF7245594EF}"/>
              </a:ext>
            </a:extLst>
          </p:cNvPr>
          <p:cNvSpPr txBox="1"/>
          <p:nvPr/>
        </p:nvSpPr>
        <p:spPr>
          <a:xfrm>
            <a:off x="1840208" y="124727"/>
            <a:ext cx="8359981"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6000" dirty="0">
                <a:latin typeface="Georgia Pro Black" panose="02040A02050405020203" pitchFamily="18" charset="0"/>
              </a:rPr>
              <a:t>WHAT TO REVIEW</a:t>
            </a:r>
            <a:endParaRPr kumimoji="0" lang="en-IN" sz="6000" b="0" i="0" u="none" strike="noStrike" kern="1200" cap="none" spc="0" normalizeH="0" baseline="0" noProof="0" dirty="0">
              <a:ln>
                <a:noFill/>
              </a:ln>
              <a:effectLst/>
              <a:uLnTx/>
              <a:uFillTx/>
              <a:latin typeface="Georgia Pro Black" panose="02040A02050405020203" pitchFamily="18" charset="0"/>
            </a:endParaRPr>
          </a:p>
        </p:txBody>
      </p:sp>
      <p:sp>
        <p:nvSpPr>
          <p:cNvPr id="3" name="TextBox 2">
            <a:extLst>
              <a:ext uri="{FF2B5EF4-FFF2-40B4-BE49-F238E27FC236}">
                <a16:creationId xmlns:a16="http://schemas.microsoft.com/office/drawing/2014/main" id="{21B10068-D28E-3466-75AF-FE5648C7CADF}"/>
              </a:ext>
            </a:extLst>
          </p:cNvPr>
          <p:cNvSpPr txBox="1"/>
          <p:nvPr/>
        </p:nvSpPr>
        <p:spPr>
          <a:xfrm>
            <a:off x="1704563" y="1885520"/>
            <a:ext cx="4921827" cy="756041"/>
          </a:xfrm>
          <a:prstGeom prst="rect">
            <a:avLst/>
          </a:prstGeom>
          <a:noFill/>
        </p:spPr>
        <p:txBody>
          <a:bodyPr wrap="square" rtlCol="0">
            <a:spAutoFit/>
          </a:bodyPr>
          <a:lstStyle/>
          <a:p>
            <a:pPr marL="685800" indent="-685800">
              <a:lnSpc>
                <a:spcPct val="150000"/>
              </a:lnSpc>
              <a:buFont typeface="Wingdings" panose="05000000000000000000" pitchFamily="2" charset="2"/>
              <a:buChar char="Ø"/>
            </a:pPr>
            <a:r>
              <a:rPr lang="en-US" sz="3200" dirty="0">
                <a:latin typeface="Georgia Pro Semibold" panose="02040702050405020303" pitchFamily="18" charset="0"/>
                <a:ea typeface="Open Sans" panose="020B0606030504020204" pitchFamily="34" charset="0"/>
                <a:cs typeface="Open Sans" panose="020B0606030504020204" pitchFamily="34" charset="0"/>
              </a:rPr>
              <a:t>Minutes</a:t>
            </a:r>
            <a:endParaRPr lang="en-IN" sz="3200" dirty="0">
              <a:latin typeface="Georgia Pro Semibold" panose="02040702050405020303" pitchFamily="18"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35BB347B-E873-D091-6B4E-E9AF80C7686E}"/>
              </a:ext>
            </a:extLst>
          </p:cNvPr>
          <p:cNvSpPr txBox="1"/>
          <p:nvPr/>
        </p:nvSpPr>
        <p:spPr>
          <a:xfrm>
            <a:off x="1704562" y="2455952"/>
            <a:ext cx="4921827" cy="756041"/>
          </a:xfrm>
          <a:prstGeom prst="rect">
            <a:avLst/>
          </a:prstGeom>
          <a:noFill/>
        </p:spPr>
        <p:txBody>
          <a:bodyPr wrap="square" rtlCol="0">
            <a:spAutoFit/>
          </a:bodyPr>
          <a:lstStyle/>
          <a:p>
            <a:pPr marL="685800" indent="-685800">
              <a:lnSpc>
                <a:spcPct val="150000"/>
              </a:lnSpc>
              <a:buFont typeface="Wingdings" panose="05000000000000000000" pitchFamily="2" charset="2"/>
              <a:buChar char="Ø"/>
            </a:pPr>
            <a:r>
              <a:rPr lang="en-US" sz="3200" dirty="0">
                <a:latin typeface="Georgia Pro Semibold" panose="02040702050405020303" pitchFamily="18" charset="0"/>
                <a:ea typeface="Open Sans" panose="020B0606030504020204" pitchFamily="34" charset="0"/>
                <a:cs typeface="Open Sans" panose="020B0606030504020204" pitchFamily="34" charset="0"/>
              </a:rPr>
              <a:t>Standing Rules</a:t>
            </a:r>
            <a:endParaRPr lang="en-IN" sz="3200" dirty="0">
              <a:latin typeface="Georgia Pro Semibold" panose="02040702050405020303" pitchFamily="18"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42400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4|3.7|4.9|13.5|2.8|6.9|3"/>
</p:tagLst>
</file>

<file path=ppt/tags/tag2.xml><?xml version="1.0" encoding="utf-8"?>
<p:tagLst xmlns:a="http://schemas.openxmlformats.org/drawingml/2006/main" xmlns:r="http://schemas.openxmlformats.org/officeDocument/2006/relationships" xmlns:p="http://schemas.openxmlformats.org/presentationml/2006/main">
  <p:tag name="TIMING" val="|6.5|1.3|7.9|5|5|9.2|26.8"/>
</p:tagLst>
</file>

<file path=ppt/tags/tag3.xml><?xml version="1.0" encoding="utf-8"?>
<p:tagLst xmlns:a="http://schemas.openxmlformats.org/drawingml/2006/main" xmlns:r="http://schemas.openxmlformats.org/officeDocument/2006/relationships" xmlns:p="http://schemas.openxmlformats.org/presentationml/2006/main">
  <p:tag name="TIMING" val="|5.2|3.2|35.6|14.9|5.3|10.4|15.6"/>
</p:tagLst>
</file>

<file path=ppt/tags/tag4.xml><?xml version="1.0" encoding="utf-8"?>
<p:tagLst xmlns:a="http://schemas.openxmlformats.org/drawingml/2006/main" xmlns:r="http://schemas.openxmlformats.org/officeDocument/2006/relationships" xmlns:p="http://schemas.openxmlformats.org/presentationml/2006/main">
  <p:tag name="TIMING" val="|6|7.6|4.5|5.1|2.2|3.2|10.8|3.7|4.8|3.6|7.7"/>
</p:tagLst>
</file>

<file path=ppt/tags/tag5.xml><?xml version="1.0" encoding="utf-8"?>
<p:tagLst xmlns:a="http://schemas.openxmlformats.org/drawingml/2006/main" xmlns:r="http://schemas.openxmlformats.org/officeDocument/2006/relationships" xmlns:p="http://schemas.openxmlformats.org/presentationml/2006/main">
  <p:tag name="TIMING" val="|23.8|0.5|0.7|3|1.1|0.5|4.7|1.3|3.3|0.6|0.6|9.5|16.4|1.8|1.3|0.5|0.6|5.7|4.2|1.2"/>
</p:tagLst>
</file>

<file path=ppt/tags/tag6.xml><?xml version="1.0" encoding="utf-8"?>
<p:tagLst xmlns:a="http://schemas.openxmlformats.org/drawingml/2006/main" xmlns:r="http://schemas.openxmlformats.org/officeDocument/2006/relationships" xmlns:p="http://schemas.openxmlformats.org/presentationml/2006/main">
  <p:tag name="TIMING" val="|5.5|2.2|2.6|2.6|3.3|2.9|2.1|3.3|3.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CB50C26-449E-4255-BB49-773BD3E6E97B}">
  <we:reference id="wa200003891" version="1.0.0.1" store="en-US" storeType="OMEX"/>
  <we:alternateReferences>
    <we:reference id="WA200003891"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TM03457496[[fn=Parallax]]</Template>
  <TotalTime>0</TotalTime>
  <Words>2058</Words>
  <Application>Microsoft Office PowerPoint</Application>
  <PresentationFormat>Widescreen</PresentationFormat>
  <Paragraphs>196</Paragraphs>
  <Slides>15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Georgia Pro Cond</vt:lpstr>
      <vt:lpstr>Georgia Pro Cond Semibold</vt:lpstr>
      <vt:lpstr>Trebuchet MS</vt:lpstr>
      <vt:lpstr>Arial</vt:lpstr>
      <vt:lpstr>Calibri</vt:lpstr>
      <vt:lpstr>汉仪菱心体简</vt:lpstr>
      <vt:lpstr>Freestyle Script</vt:lpstr>
      <vt:lpstr>Georgia Pro Black</vt:lpstr>
      <vt:lpstr>Georgia Pro Semibold</vt:lpstr>
      <vt:lpstr>Wingdings</vt:lpstr>
      <vt:lpstr>Parallax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2022-07-27T13:31:12Z</dcterms:created>
  <dcterms:modified xsi:type="dcterms:W3CDTF">2024-08-10T14:28:02Z</dcterms:modified>
</cp:coreProperties>
</file>