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0" r:id="rId3"/>
    <p:sldId id="275" r:id="rId4"/>
    <p:sldId id="273" r:id="rId5"/>
    <p:sldId id="274" r:id="rId6"/>
    <p:sldId id="276" r:id="rId7"/>
    <p:sldId id="264" r:id="rId8"/>
    <p:sldId id="277" r:id="rId9"/>
    <p:sldId id="259" r:id="rId10"/>
    <p:sldId id="261" r:id="rId11"/>
    <p:sldId id="272" r:id="rId12"/>
  </p:sldIdLst>
  <p:sldSz cx="9144000" cy="6858000" type="screen4x3"/>
  <p:notesSz cx="69469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ic Herzog" initials="" lastIdx="6" clrIdx="0"/>
  <p:cmAuthor id="1" name="Microsoft" initials="" lastIdx="2" clrIdx="1"/>
  <p:cmAuthor id="2" name="Jack Roberts" initials="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6600"/>
    <a:srgbClr val="FF9900"/>
    <a:srgbClr val="3F592D"/>
    <a:srgbClr val="990000"/>
    <a:srgbClr val="006699"/>
    <a:srgbClr val="336699"/>
    <a:srgbClr val="CC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755" autoAdjust="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>
                <a:latin typeface="Times New Roman" pitchFamily="18" charset="0"/>
              </a:defRPr>
            </a:lvl1pPr>
          </a:lstStyle>
          <a:p>
            <a:fld id="{C329C20D-73E1-4792-AC1C-8C3A72B104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20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>
                <a:latin typeface="Times New Roman" pitchFamily="18" charset="0"/>
              </a:defRPr>
            </a:lvl1pPr>
          </a:lstStyle>
          <a:p>
            <a:fld id="{F3BD827E-47FE-45D7-A88D-7C1930DA9D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0933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20" name="Rectangle 140"/>
          <p:cNvSpPr>
            <a:spLocks noGrp="1" noChangeArrowheads="1"/>
          </p:cNvSpPr>
          <p:nvPr>
            <p:ph type="ctrTitle" sz="quarter"/>
          </p:nvPr>
        </p:nvSpPr>
        <p:spPr>
          <a:xfrm>
            <a:off x="2590800" y="2640013"/>
            <a:ext cx="6019800" cy="1230312"/>
          </a:xfrm>
        </p:spPr>
        <p:txBody>
          <a:bodyPr/>
          <a:lstStyle>
            <a:lvl1pPr algn="r">
              <a:defRPr sz="3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7421" name="Rectangle 1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90800" y="3867150"/>
            <a:ext cx="6019800" cy="685800"/>
          </a:xfrm>
        </p:spPr>
        <p:txBody>
          <a:bodyPr/>
          <a:lstStyle>
            <a:lvl1pPr marL="0" indent="0" algn="r">
              <a:buFontTx/>
              <a:buNone/>
              <a:defRPr sz="1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97422" name="Rectangle 14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97423" name="Rectangle 14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97424" name="Rectangle 14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3E0289-1A3C-4E1F-88F2-8C78EA777AF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417FE-5CEC-4998-9251-1A909749B9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74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381000"/>
            <a:ext cx="20002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8483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95A13-78D9-438C-95F6-B470E5357A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656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11572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9243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10100" y="1600200"/>
            <a:ext cx="3924300" cy="4572000"/>
          </a:xfrm>
        </p:spPr>
        <p:txBody>
          <a:bodyPr/>
          <a:lstStyle/>
          <a:p>
            <a:r>
              <a:rPr lang="en-US"/>
              <a:t>Click icon to add clip art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>
          <a:xfrm>
            <a:off x="228600" y="6324600"/>
            <a:ext cx="1676400" cy="2476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24600"/>
            <a:ext cx="2895600" cy="2476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324600"/>
            <a:ext cx="1066800" cy="247650"/>
          </a:xfrm>
        </p:spPr>
        <p:txBody>
          <a:bodyPr/>
          <a:lstStyle>
            <a:lvl1pPr>
              <a:defRPr/>
            </a:lvl1pPr>
          </a:lstStyle>
          <a:p>
            <a:fld id="{0D3FA111-FA0F-426B-B64A-E0FC3D079C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50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596A4-0EAD-4989-BB68-B500D02B64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86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E1300-FDB7-4269-BF24-9F2579D146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985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1E809-9DC0-46E5-9D7B-3AF8458924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461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8FA5E-20CE-4593-96CE-0E2F76033E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62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B6726-655E-44C0-9CD3-05103D66A5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39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19C12-6655-4963-A3FA-A7F178C7E9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176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EB897-124D-45FB-9CE4-B70BB98438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641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12033-6BF6-4315-906B-DE265F7374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15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9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01000" cy="115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6394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001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6398" name="Rectangle 142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324600"/>
            <a:ext cx="16764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96399" name="Rectangle 14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324600"/>
            <a:ext cx="2895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96400" name="Rectangle 1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324600"/>
            <a:ext cx="1066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fld id="{585900AB-CE15-4E43-99FB-FF2AC7A557F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40000"/>
        </a:spcBef>
        <a:spcAft>
          <a:spcPct val="0"/>
        </a:spcAft>
        <a:buClr>
          <a:srgbClr val="000000"/>
        </a:buClr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Century Gothic" pitchFamily="34" charset="0"/>
        <a:buChar char="−"/>
        <a:defRPr sz="22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Century Gothic" pitchFamily="34" charset="0"/>
        <a:buChar char="−"/>
        <a:defRPr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8.xml"/><Relationship Id="rId13" Type="http://schemas.openxmlformats.org/officeDocument/2006/relationships/image" Target="../media/image10.wmf"/><Relationship Id="rId3" Type="http://schemas.openxmlformats.org/officeDocument/2006/relationships/control" Target="../activeX/activeX3.xml"/><Relationship Id="rId7" Type="http://schemas.openxmlformats.org/officeDocument/2006/relationships/control" Target="../activeX/activeX7.xml"/><Relationship Id="rId12" Type="http://schemas.openxmlformats.org/officeDocument/2006/relationships/image" Target="../media/image9.wmf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openxmlformats.org/officeDocument/2006/relationships/control" Target="../activeX/activeX6.xml"/><Relationship Id="rId11" Type="http://schemas.openxmlformats.org/officeDocument/2006/relationships/image" Target="../media/image8.wmf"/><Relationship Id="rId5" Type="http://schemas.openxmlformats.org/officeDocument/2006/relationships/control" Target="../activeX/activeX5.xml"/><Relationship Id="rId10" Type="http://schemas.openxmlformats.org/officeDocument/2006/relationships/image" Target="../media/image7.png"/><Relationship Id="rId4" Type="http://schemas.openxmlformats.org/officeDocument/2006/relationships/control" Target="../activeX/activeX4.xml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b-cs-center.deviantart.com/art/Glossy-Traffic-Signal-Light-451056523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4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3867150"/>
            <a:ext cx="6096000" cy="781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School of Instruction, Dept. of Florida Aug. 2024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 Debbie McCollum, Chief of Staff</a:t>
            </a:r>
          </a:p>
        </p:txBody>
      </p:sp>
      <p:sp>
        <p:nvSpPr>
          <p:cNvPr id="99341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902136" y="2057400"/>
            <a:ext cx="6708464" cy="1763712"/>
          </a:xfrm>
        </p:spPr>
        <p:txBody>
          <a:bodyPr/>
          <a:lstStyle/>
          <a:p>
            <a:r>
              <a:rPr lang="en-US" altLang="en-US" sz="4400" b="0" dirty="0"/>
              <a:t>Extension, Revitalization &amp; Mentoring   </a:t>
            </a:r>
            <a:endParaRPr lang="en-US" alt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2447615" cy="21098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6567">
            <a:off x="572191" y="3229905"/>
            <a:ext cx="2659890" cy="34017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610600" cy="914400"/>
          </a:xfrm>
        </p:spPr>
        <p:txBody>
          <a:bodyPr/>
          <a:lstStyle/>
          <a:p>
            <a:r>
              <a:rPr lang="en-US" dirty="0">
                <a:latin typeface="Ravie" panose="04040805050809020602" pitchFamily="82" charset="0"/>
              </a:rPr>
              <a:t>Bullies &amp; Rhinos should not be a part of your Auxiliary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999" y="1447800"/>
            <a:ext cx="8421687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Auxiliary meetings, events and social networking sites </a:t>
            </a:r>
            <a:r>
              <a:rPr lang="en-US" b="1" u="sng" dirty="0"/>
              <a:t>should be free of</a:t>
            </a:r>
            <a:r>
              <a:rPr lang="en-US" dirty="0"/>
              <a:t> the following:</a:t>
            </a:r>
          </a:p>
          <a:p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90800"/>
            <a:ext cx="5830887" cy="408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2565400"/>
            <a:ext cx="259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0000"/>
                </a:solidFill>
                <a:latin typeface="+mn-lt"/>
              </a:rPr>
              <a:t>Intimidation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0000"/>
                </a:solidFill>
                <a:latin typeface="+mn-lt"/>
              </a:rPr>
              <a:t>Humiliation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0000"/>
                </a:solidFill>
                <a:latin typeface="+mn-lt"/>
              </a:rPr>
              <a:t>Hostility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0000"/>
                </a:solidFill>
                <a:latin typeface="+mn-lt"/>
              </a:rPr>
              <a:t>Harassment of any sort: verbal, physical, visual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0000"/>
                </a:solidFill>
                <a:latin typeface="+mn-lt"/>
              </a:rPr>
              <a:t>Other unpleasantness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01000" cy="2674937"/>
          </a:xfrm>
        </p:spPr>
        <p:txBody>
          <a:bodyPr/>
          <a:lstStyle/>
          <a:p>
            <a:pPr algn="ctr"/>
            <a:r>
              <a:rPr lang="en-US" altLang="en-US" sz="5400" dirty="0">
                <a:latin typeface="Footlight MT Light" panose="0204060206030A020304" pitchFamily="18" charset="0"/>
              </a:rPr>
              <a:t>Thanks to Everyone that has Mentored an Auxiliary Member!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562600"/>
            <a:ext cx="80010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4800" dirty="0"/>
              <a:t>Questions ?</a:t>
            </a:r>
          </a:p>
        </p:txBody>
      </p:sp>
      <p:pic>
        <p:nvPicPr>
          <p:cNvPr id="122885" name="Picture 5" descr="C:\Users\PC\AppData\Local\Microsoft\Windows\Temporary Internet Files\Content.IE5\4HA8RJX6\clapping_hands_PNG3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55937"/>
            <a:ext cx="3305175" cy="232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6" name="Picture 6" descr="C:\Users\PC\AppData\Local\Microsoft\Windows\Temporary Internet Files\Content.IE5\NXFX81HJ\clapping-hand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68133"/>
            <a:ext cx="2286000" cy="29024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0914" y="228599"/>
            <a:ext cx="4151086" cy="1828801"/>
          </a:xfrm>
          <a:noFill/>
        </p:spPr>
        <p:txBody>
          <a:bodyPr/>
          <a:lstStyle/>
          <a:p>
            <a:r>
              <a:rPr lang="en-US" altLang="en-US" dirty="0"/>
              <a:t> </a:t>
            </a:r>
            <a:r>
              <a:rPr lang="en-US" altLang="en-US" sz="5400" dirty="0">
                <a:solidFill>
                  <a:schemeClr val="tx1"/>
                </a:solidFill>
                <a:latin typeface="Footlight MT Light" panose="0204060206030A020304" pitchFamily="18" charset="0"/>
              </a:rPr>
              <a:t>Extension &amp; Revitalization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667000"/>
            <a:ext cx="8001000" cy="3505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 </a:t>
            </a:r>
          </a:p>
        </p:txBody>
      </p:sp>
      <p:pic>
        <p:nvPicPr>
          <p:cNvPr id="7" name="Picture 6" descr="Young plant in the morning light">
            <a:extLst>
              <a:ext uri="{FF2B5EF4-FFF2-40B4-BE49-F238E27FC236}">
                <a16:creationId xmlns:a16="http://schemas.microsoft.com/office/drawing/2014/main" id="{464F1572-A6C5-61CA-456F-26EF2A2F68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34050"/>
            <a:ext cx="4151274" cy="2771099"/>
          </a:xfrm>
          <a:prstGeom prst="rect">
            <a:avLst/>
          </a:prstGeom>
        </p:spPr>
      </p:pic>
      <p:pic>
        <p:nvPicPr>
          <p:cNvPr id="9" name="Picture 8" descr="Tree in autumn">
            <a:extLst>
              <a:ext uri="{FF2B5EF4-FFF2-40B4-BE49-F238E27FC236}">
                <a16:creationId xmlns:a16="http://schemas.microsoft.com/office/drawing/2014/main" id="{E33E3511-9B97-A758-F761-070C8F54EF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526" y="533400"/>
            <a:ext cx="4359474" cy="5791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44CE8D-C7EC-FAFD-DB58-1B7B7020660A}"/>
              </a:ext>
            </a:extLst>
          </p:cNvPr>
          <p:cNvSpPr txBox="1"/>
          <p:nvPr/>
        </p:nvSpPr>
        <p:spPr>
          <a:xfrm>
            <a:off x="609600" y="2057400"/>
            <a:ext cx="3565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Bahnschrift" panose="020B0502040204020203" pitchFamily="34" charset="0"/>
              </a:rPr>
              <a:t>From our Roots to our Branches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D024FE-B694-FC39-CFC5-03077137CEDC}"/>
              </a:ext>
            </a:extLst>
          </p:cNvPr>
          <p:cNvSpPr txBox="1"/>
          <p:nvPr/>
        </p:nvSpPr>
        <p:spPr>
          <a:xfrm>
            <a:off x="649224" y="5864351"/>
            <a:ext cx="3565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Bahnschrift" panose="020B0502040204020203" pitchFamily="34" charset="0"/>
              </a:rPr>
              <a:t>Extending Service to our Veterans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5DBC3-6AA3-F53B-F288-44BE9B6F2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7620000" cy="1219200"/>
          </a:xfrm>
        </p:spPr>
        <p:txBody>
          <a:bodyPr/>
          <a:lstStyle/>
          <a:p>
            <a:r>
              <a:rPr lang="en-US" altLang="en-US" sz="5400" dirty="0">
                <a:solidFill>
                  <a:schemeClr val="tx1"/>
                </a:solidFill>
                <a:latin typeface="Footlight MT Light" panose="0204060206030A020304" pitchFamily="18" charset="0"/>
              </a:rPr>
              <a:t>Extension &amp; Revitalization</a:t>
            </a:r>
            <a:br>
              <a:rPr lang="en-US" sz="3200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73AF2-B7C0-8671-4E17-E85549B4D607}"/>
              </a:ext>
            </a:extLst>
          </p:cNvPr>
          <p:cNvSpPr txBox="1"/>
          <p:nvPr/>
        </p:nvSpPr>
        <p:spPr>
          <a:xfrm>
            <a:off x="304800" y="917448"/>
            <a:ext cx="8763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274320">
              <a:buFont typeface="Wingdings" panose="05000000000000000000" pitchFamily="2" charset="2"/>
              <a:buChar char="Ø"/>
            </a:pPr>
            <a:r>
              <a:rPr lang="en-US" sz="3600" dirty="0">
                <a:latin typeface="Bahnschrift SemiBold" panose="020B0502040204020203" pitchFamily="34" charset="0"/>
              </a:rPr>
              <a:t> What’s a bachelor/Unaffiliated Post??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latin typeface="Bahnschrift SemiBold" panose="020B0502040204020203" pitchFamily="34" charset="0"/>
              </a:rPr>
              <a:t>Are there Bachelor Posts in your District?</a:t>
            </a:r>
          </a:p>
          <a:p>
            <a:pPr marL="91440" indent="-274320">
              <a:buFont typeface="Wingdings" panose="05000000000000000000" pitchFamily="2" charset="2"/>
              <a:buChar char="Ø"/>
            </a:pPr>
            <a:r>
              <a:rPr lang="en-US" sz="3600" dirty="0">
                <a:latin typeface="Bahnschrift SemiBold" panose="020B0502040204020203" pitchFamily="34" charset="0"/>
              </a:rPr>
              <a:t> To Start a new Auxiliary, 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3200" dirty="0">
                <a:latin typeface="Bahnschrift SemiBold" panose="020B0502040204020203" pitchFamily="34" charset="0"/>
              </a:rPr>
              <a:t>  Minimum requirements</a:t>
            </a:r>
          </a:p>
          <a:p>
            <a:pPr marL="457200" indent="-18288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Bahnschrift SemiBold" panose="020B0502040204020203" pitchFamily="34" charset="0"/>
              </a:rPr>
              <a:t> </a:t>
            </a:r>
            <a:r>
              <a:rPr lang="en-US" sz="3200" dirty="0">
                <a:latin typeface="Bahnschrift SemiBold" panose="020B0502040204020203" pitchFamily="34" charset="0"/>
              </a:rPr>
              <a:t>2/3’s vote by Post to have an Auxiliary</a:t>
            </a:r>
          </a:p>
          <a:p>
            <a:pPr indent="-18288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Bahnschrift SemiBold" panose="020B0502040204020203" pitchFamily="34" charset="0"/>
              </a:rPr>
              <a:t>   Minimum 15 NEW members (transfers join later)</a:t>
            </a:r>
          </a:p>
          <a:p>
            <a:pPr marL="18288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ahnschrift SemiBold" panose="020B0502040204020203" pitchFamily="34" charset="0"/>
              </a:rPr>
              <a:t>Extension tools and presentations are available in MALTA Member Resources. </a:t>
            </a:r>
          </a:p>
        </p:txBody>
      </p:sp>
    </p:spTree>
    <p:extLst>
      <p:ext uri="{BB962C8B-B14F-4D97-AF65-F5344CB8AC3E}">
        <p14:creationId xmlns:p14="http://schemas.microsoft.com/office/powerpoint/2010/main" val="1272485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609600"/>
            <a:ext cx="8001000" cy="6248400"/>
          </a:xfrm>
        </p:spPr>
        <p:txBody>
          <a:bodyPr/>
          <a:lstStyle/>
          <a:p>
            <a:r>
              <a:rPr lang="en-US" altLang="en-US" dirty="0"/>
              <a:t> </a:t>
            </a:r>
            <a:r>
              <a:rPr lang="en-US" altLang="en-US" sz="7200" dirty="0">
                <a:latin typeface="Footlight MT Light" panose="0204060206030A020304" pitchFamily="18" charset="0"/>
              </a:rPr>
              <a:t> 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667000"/>
            <a:ext cx="8001000" cy="3505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 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3360" y="1136817"/>
            <a:ext cx="5425440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60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Bahnschrift SemiBold" panose="020B0502040204020203" pitchFamily="34" charset="0"/>
                <a:cs typeface="Arial" charset="0"/>
              </a:rPr>
              <a:t>Tools</a:t>
            </a:r>
            <a:endParaRPr lang="en-US" altLang="en-US" sz="6000" b="1" dirty="0">
              <a:solidFill>
                <a:schemeClr val="accent4">
                  <a:lumMod val="60000"/>
                  <a:lumOff val="40000"/>
                </a:schemeClr>
              </a:solidFill>
              <a:latin typeface="Footlight MT Light" panose="0204060206030A020304" pitchFamily="18" charset="0"/>
              <a:cs typeface="Arial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Footlight MT Light" panose="0204060206030A020304" pitchFamily="18" charset="0"/>
                <a:cs typeface="Arial" charset="0"/>
              </a:rPr>
              <a:t>Maintaining Healthy Auxiliaries Tool Kit</a:t>
            </a:r>
            <a:endParaRPr kumimoji="0" lang="en-US" altLang="en-US" sz="6000" b="1" i="0" u="none" strike="noStrike" cap="none" normalizeH="0" baseline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Footlight MT Light" panose="0204060206030A020304" pitchFamily="18" charset="0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charset="0"/>
                <a:cs typeface="Arial" charset="0"/>
              </a:rPr>
              <a:t> 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Footlight MT Light" panose="0204060206030A020304" pitchFamily="18" charset="0"/>
                <a:cs typeface="Arial" charset="0"/>
              </a:rPr>
              <a:t>Building on the VFW Auxiliary Foundation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dirty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dirty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Footlight MT Light" panose="0204060206030A020304" pitchFamily="18" charset="0"/>
              </a:rPr>
              <a:t>VFW Auxiliary Mentoring Guide</a:t>
            </a: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Footlight MT Light" panose="0204060206030A020304" pitchFamily="18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6F5681-2733-4D79-648F-FF422BC0849B}"/>
              </a:ext>
            </a:extLst>
          </p:cNvPr>
          <p:cNvSpPr txBox="1"/>
          <p:nvPr/>
        </p:nvSpPr>
        <p:spPr>
          <a:xfrm>
            <a:off x="213360" y="283591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5400" dirty="0">
                <a:solidFill>
                  <a:schemeClr val="tx1"/>
                </a:solidFill>
                <a:latin typeface="Footlight MT Light" panose="0204060206030A020304" pitchFamily="18" charset="0"/>
              </a:rPr>
              <a:t>Extension &amp; Revitalization</a:t>
            </a:r>
            <a:endParaRPr lang="en-US" sz="5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FEF228C-C4EE-F48D-F6FD-CF72ECD503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6400" y="1288825"/>
            <a:ext cx="3563112" cy="4715437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DefaultOcx" r:id="rId1" imgW="914400" imgH="228600"/>
        </mc:Choice>
        <mc:Fallback>
          <p:control name="DefaultOcx" r:id="rId1" imgW="914400" imgH="228600">
            <p:pic>
              <p:nvPicPr>
                <p:cNvPr id="2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1" r:id="rId2" imgW="914400" imgH="228600"/>
        </mc:Choice>
        <mc:Fallback>
          <p:control name="HTMLText1" r:id="rId2" imgW="914400" imgH="228600">
            <p:pic>
              <p:nvPicPr>
                <p:cNvPr id="4" name="HTMLTex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Text2" r:id="rId3" imgW="914400" imgH="228600"/>
        </mc:Choice>
        <mc:Fallback>
          <p:control name="HTMLText2" r:id="rId3" imgW="914400" imgH="228600">
            <p:pic>
              <p:nvPicPr>
                <p:cNvPr id="5" name="HTMLText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Option1" r:id="rId4" imgW="209520" imgH="266760"/>
        </mc:Choice>
        <mc:Fallback>
          <p:control name="HTMLOption1" r:id="rId4" imgW="209520" imgH="266760">
            <p:pic>
              <p:nvPicPr>
                <p:cNvPr id="6" name="HTMLOpti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Option2" r:id="rId5" imgW="209520" imgH="266760"/>
        </mc:Choice>
        <mc:Fallback>
          <p:control name="HTMLOption2" r:id="rId5" imgW="209520" imgH="266760">
            <p:pic>
              <p:nvPicPr>
                <p:cNvPr id="7" name="HTMLOpti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Option3" r:id="rId6" imgW="209520" imgH="266760"/>
        </mc:Choice>
        <mc:Fallback>
          <p:control name="HTMLOption3" r:id="rId6" imgW="209520" imgH="266760">
            <p:pic>
              <p:nvPicPr>
                <p:cNvPr id="8" name="HTMLOptio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Option4" r:id="rId7" imgW="209520" imgH="266760"/>
        </mc:Choice>
        <mc:Fallback>
          <p:control name="HTMLOption4" r:id="rId7" imgW="209520" imgH="266760">
            <p:pic>
              <p:nvPicPr>
                <p:cNvPr id="9" name="HTMLOptio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Option5" r:id="rId8" imgW="209520" imgH="266760"/>
        </mc:Choice>
        <mc:Fallback>
          <p:control name="HTMLOption5" r:id="rId8" imgW="209520" imgH="266760">
            <p:pic>
              <p:nvPicPr>
                <p:cNvPr id="10" name="HTMLOptio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-914400" y="-45720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24962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543800" cy="1371600"/>
          </a:xfrm>
        </p:spPr>
        <p:txBody>
          <a:bodyPr/>
          <a:lstStyle/>
          <a:p>
            <a:pPr algn="ctr"/>
            <a:r>
              <a:rPr lang="en-US" sz="4000" dirty="0">
                <a:latin typeface="Footlight MT Light" panose="0204060206030A020304" pitchFamily="18" charset="0"/>
              </a:rPr>
              <a:t>Welcome to our newest Auxiliary-</a:t>
            </a:r>
            <a:br>
              <a:rPr lang="en-US" sz="4000" dirty="0">
                <a:latin typeface="Footlight MT Light" panose="0204060206030A020304" pitchFamily="18" charset="0"/>
              </a:rPr>
            </a:br>
            <a:r>
              <a:rPr lang="en-US" sz="4000" dirty="0">
                <a:latin typeface="Footlight MT Light" panose="0204060206030A020304" pitchFamily="18" charset="0"/>
              </a:rPr>
              <a:t>Marianna #12096</a:t>
            </a:r>
            <a:r>
              <a:rPr lang="en-US" sz="2400" dirty="0">
                <a:latin typeface="Footlight MT Light" panose="0204060206030A020304" pitchFamily="18" charset="0"/>
              </a:rPr>
              <a:t>  Instituted July 11, 2024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t="23179" r="5960" b="6181"/>
          <a:stretch/>
        </p:blipFill>
        <p:spPr>
          <a:xfrm>
            <a:off x="4953000" y="2006600"/>
            <a:ext cx="4070509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7" b="8333"/>
          <a:stretch/>
        </p:blipFill>
        <p:spPr>
          <a:xfrm>
            <a:off x="228600" y="1734864"/>
            <a:ext cx="5105400" cy="2706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08"/>
          <a:stretch/>
        </p:blipFill>
        <p:spPr>
          <a:xfrm>
            <a:off x="790654" y="3543300"/>
            <a:ext cx="6045200" cy="305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11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8CF45-960A-7D53-0695-A97090B82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762000"/>
          </a:xfrm>
        </p:spPr>
        <p:txBody>
          <a:bodyPr/>
          <a:lstStyle/>
          <a:p>
            <a:r>
              <a:rPr lang="en-US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Footlight MT Light" panose="0204060206030A020304" pitchFamily="18" charset="0"/>
              </a:rPr>
              <a:t>Mentoring</a:t>
            </a:r>
          </a:p>
        </p:txBody>
      </p:sp>
      <p:pic>
        <p:nvPicPr>
          <p:cNvPr id="6" name="Content Placeholder 5" descr="A traffic light with different colored lights&#10;&#10;Description automatically generated">
            <a:extLst>
              <a:ext uri="{FF2B5EF4-FFF2-40B4-BE49-F238E27FC236}">
                <a16:creationId xmlns:a16="http://schemas.microsoft.com/office/drawing/2014/main" id="{DDFE9993-6E3C-E7DE-A2B4-659C0AF34B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3400" y="1219200"/>
            <a:ext cx="3924300" cy="506829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2C2A05-903C-B14D-4B00-74552BB15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0100" y="533400"/>
            <a:ext cx="4381500" cy="5943600"/>
          </a:xfrm>
          <a:solidFill>
            <a:schemeClr val="bg1"/>
          </a:solidFill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5400" dirty="0">
                <a:solidFill>
                  <a:srgbClr val="FF0000"/>
                </a:solidFill>
                <a:latin typeface="Footlight MT Light" panose="0204060206030A020304" pitchFamily="18" charset="0"/>
              </a:rPr>
              <a:t>Red Light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Footlight MT Light" panose="0204060206030A020304" pitchFamily="18" charset="0"/>
              </a:rPr>
              <a:t>Not Good, headed toward a possible suspension</a:t>
            </a:r>
          </a:p>
          <a:p>
            <a:pPr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en-US" sz="5400" dirty="0">
                <a:solidFill>
                  <a:srgbClr val="FF9900"/>
                </a:solidFill>
                <a:latin typeface="Footlight MT Light" panose="0204060206030A020304" pitchFamily="18" charset="0"/>
              </a:rPr>
              <a:t>Yellow Light</a:t>
            </a:r>
          </a:p>
          <a:p>
            <a:pPr marL="0" indent="0">
              <a:buClr>
                <a:srgbClr val="FF9900"/>
              </a:buClr>
              <a:buNone/>
            </a:pPr>
            <a:r>
              <a:rPr lang="en-US" sz="2400" dirty="0">
                <a:solidFill>
                  <a:srgbClr val="FF6600"/>
                </a:solidFill>
                <a:latin typeface="Footlight MT Light" panose="0204060206030A020304" pitchFamily="18" charset="0"/>
              </a:rPr>
              <a:t>Caution– Stagnant officers, activities limited new members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Footlight MT Light" panose="0204060206030A020304" pitchFamily="18" charset="0"/>
              </a:rPr>
              <a:t>Green Light</a:t>
            </a:r>
          </a:p>
          <a:p>
            <a:pPr marL="0" indent="0">
              <a:buClr>
                <a:srgbClr val="00B050"/>
              </a:buClr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Footlight MT Light" panose="0204060206030A020304" pitchFamily="18" charset="0"/>
              </a:rPr>
              <a:t>Great, new officers, new active members, enthusiasm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A1CB0D-FC55-A71B-F0FD-6520642E7F8A}"/>
              </a:ext>
            </a:extLst>
          </p:cNvPr>
          <p:cNvSpPr txBox="1"/>
          <p:nvPr/>
        </p:nvSpPr>
        <p:spPr>
          <a:xfrm>
            <a:off x="533400" y="6056901"/>
            <a:ext cx="39243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ab-cs-center.deviantart.com/art/Glossy-Traffic-Signal-Light-451056523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586326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01000" cy="533400"/>
          </a:xfrm>
        </p:spPr>
        <p:txBody>
          <a:bodyPr/>
          <a:lstStyle/>
          <a:p>
            <a:r>
              <a:rPr lang="en-US" altLang="en-US" dirty="0"/>
              <a:t> 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47700"/>
            <a:ext cx="8153400" cy="5867400"/>
          </a:xfrm>
        </p:spPr>
        <p:txBody>
          <a:bodyPr/>
          <a:lstStyle/>
          <a:p>
            <a:pPr marL="0" lvl="0" indent="0">
              <a:buNone/>
            </a:pPr>
            <a:r>
              <a:rPr lang="en-US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Footlight MT Light" panose="0204060206030A020304" pitchFamily="18" charset="0"/>
              </a:rPr>
              <a:t>Welcome new members,     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find their interests &amp; get them involved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lvl="0" indent="0">
              <a:buNone/>
            </a:pPr>
            <a:r>
              <a:rPr lang="en-US" dirty="0"/>
              <a:t> </a:t>
            </a:r>
          </a:p>
          <a:p>
            <a:pPr marL="0" lvl="0" indent="0">
              <a:buNone/>
            </a:pPr>
            <a:r>
              <a:rPr lang="en-US" dirty="0"/>
              <a:t> </a:t>
            </a:r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Bahnschrift SemiBold" panose="020B0502040204020203" pitchFamily="34" charset="0"/>
              </a:rPr>
              <a:t>C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Bahnschrift SemiBold" panose="020B0502040204020203" pitchFamily="34" charset="0"/>
              </a:rPr>
              <a:t> - Catch the member when they first join. </a:t>
            </a:r>
          </a:p>
          <a:p>
            <a:pPr marL="0" lvl="0" indent="0">
              <a:buNone/>
            </a:pP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Bahnschrift SemiBold" panose="020B0502040204020203" pitchFamily="34" charset="0"/>
              </a:rPr>
              <a:t>A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Bahnschrift SemiBold" panose="020B0502040204020203" pitchFamily="34" charset="0"/>
              </a:rPr>
              <a:t> - Ask them to participate. </a:t>
            </a:r>
          </a:p>
          <a:p>
            <a:pPr marL="0" lvl="0" indent="0">
              <a:buNone/>
            </a:pP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Bahnschrift SemiBold" panose="020B0502040204020203" pitchFamily="34" charset="0"/>
              </a:rPr>
              <a:t>R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Bahnschrift SemiBold" panose="020B0502040204020203" pitchFamily="34" charset="0"/>
              </a:rPr>
              <a:t> - Remember what it felt like to be new. </a:t>
            </a:r>
          </a:p>
          <a:p>
            <a:pPr marL="0" lvl="0" indent="0">
              <a:buNone/>
            </a:pP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Bahnschrift SemiBold" panose="020B0502040204020203" pitchFamily="34" charset="0"/>
              </a:rPr>
              <a:t>E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Bahnschrift SemiBold" panose="020B0502040204020203" pitchFamily="34" charset="0"/>
              </a:rPr>
              <a:t> - Engage them in a Program that fits     their interests.</a:t>
            </a:r>
            <a:endParaRPr lang="en-US" sz="3200" i="1" dirty="0">
              <a:solidFill>
                <a:schemeClr val="accent4">
                  <a:lumMod val="60000"/>
                  <a:lumOff val="40000"/>
                </a:schemeClr>
              </a:solidFill>
              <a:latin typeface="Bahnschrift SemiBold" panose="020B0502040204020203" pitchFamily="34" charset="0"/>
            </a:endParaRPr>
          </a:p>
          <a:p>
            <a:pPr marL="0" lvl="0" indent="0">
              <a:buNone/>
            </a:pP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324D-4958-48A4-B850-ADDE824CA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914400"/>
          </a:xfrm>
        </p:spPr>
        <p:txBody>
          <a:bodyPr/>
          <a:lstStyle/>
          <a:p>
            <a:r>
              <a:rPr lang="en-US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Footlight MT Light" panose="0204060206030A020304" pitchFamily="18" charset="0"/>
              </a:rPr>
              <a:t>Listen to All your</a:t>
            </a:r>
            <a:r>
              <a:rPr lang="en-US" sz="5400" dirty="0">
                <a:latin typeface="Footlight MT Light" panose="0204060206030A020304" pitchFamily="18" charset="0"/>
              </a:rPr>
              <a:t> </a:t>
            </a:r>
            <a:r>
              <a:rPr lang="en-US" sz="5400" dirty="0">
                <a:solidFill>
                  <a:schemeClr val="accent4">
                    <a:lumMod val="75000"/>
                  </a:schemeClr>
                </a:solidFill>
                <a:latin typeface="Footlight MT Light" panose="0204060206030A020304" pitchFamily="18" charset="0"/>
              </a:rPr>
              <a:t>members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3747C1-C7C9-8564-C788-B60DEDA74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907516"/>
            <a:ext cx="5842215" cy="35694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E99E47-C0F0-A92D-92CA-2F609AC241B3}"/>
              </a:ext>
            </a:extLst>
          </p:cNvPr>
          <p:cNvSpPr txBox="1"/>
          <p:nvPr/>
        </p:nvSpPr>
        <p:spPr>
          <a:xfrm>
            <a:off x="304800" y="1524000"/>
            <a:ext cx="41148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en-US" sz="2800" dirty="0">
                <a:latin typeface="Bahnschrift SemiBold" panose="020B0502040204020203" pitchFamily="34" charset="0"/>
              </a:rPr>
              <a:t>The most important skill is to Listen to all ideas-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latin typeface="Bahnschrift SemiBold" panose="020B0502040204020203" pitchFamily="34" charset="0"/>
              </a:rPr>
              <a:t>Don’t dismiss the thoughts because you have tried that before!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0" dirty="0">
              <a:latin typeface="Bahnschrift SemiBold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latin typeface="Bahnschrift SemiBold" panose="020B0502040204020203" pitchFamily="34" charset="0"/>
              </a:rPr>
              <a:t>Listen to understand, not just parrot an answer you think they want to hear.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399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9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 </a:t>
            </a:r>
          </a:p>
        </p:txBody>
      </p:sp>
      <p:sp>
        <p:nvSpPr>
          <p:cNvPr id="101391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6583680" y="198120"/>
            <a:ext cx="2484120" cy="635508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Footlight MT Light" panose="0204060206030A020304" pitchFamily="18" charset="0"/>
              </a:rPr>
              <a:t>Leaders &amp; Mentors-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2800" b="1" dirty="0">
              <a:solidFill>
                <a:schemeClr val="bg1"/>
              </a:solidFill>
              <a:latin typeface="Footlight MT Light" panose="0204060206030A020304" pitchFamily="18" charset="0"/>
            </a:endParaRPr>
          </a:p>
          <a:p>
            <a:pPr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solidFill>
                  <a:schemeClr val="bg1"/>
                </a:solidFill>
                <a:latin typeface="Footlight MT Light" panose="0204060206030A020304" pitchFamily="18" charset="0"/>
              </a:rPr>
              <a:t>Are you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Footlight MT Light" panose="0204060206030A020304" pitchFamily="18" charset="0"/>
              </a:rPr>
              <a:t>Approachable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solidFill>
                  <a:schemeClr val="bg1"/>
                </a:solidFill>
                <a:latin typeface="Footlight MT Light" panose="0204060206030A020304" pitchFamily="18" charset="0"/>
              </a:rPr>
              <a:t>Open and eager to hear new ideas</a:t>
            </a:r>
            <a:endParaRPr lang="en-US" altLang="en-US" sz="28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Footlight MT Light" panose="0204060206030A020304" pitchFamily="18" charset="0"/>
              </a:rPr>
              <a:t>Are you your Auxiliary’s biggest cheerlead</a:t>
            </a:r>
            <a:r>
              <a:rPr lang="en-US" altLang="en-US" sz="2800" b="1" dirty="0"/>
              <a:t>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120"/>
            <a:ext cx="6355080" cy="63550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entation for report on state">
  <a:themeElements>
    <a:clrScheme name="Fireworks 9">
      <a:dk1>
        <a:srgbClr val="000099"/>
      </a:dk1>
      <a:lt1>
        <a:srgbClr val="FFFFFF"/>
      </a:lt1>
      <a:dk2>
        <a:srgbClr val="FFFFFF"/>
      </a:dk2>
      <a:lt2>
        <a:srgbClr val="99CCFF"/>
      </a:lt2>
      <a:accent1>
        <a:srgbClr val="0099CC"/>
      </a:accent1>
      <a:accent2>
        <a:srgbClr val="CC0000"/>
      </a:accent2>
      <a:accent3>
        <a:srgbClr val="FFFFFF"/>
      </a:accent3>
      <a:accent4>
        <a:srgbClr val="000082"/>
      </a:accent4>
      <a:accent5>
        <a:srgbClr val="AACAE2"/>
      </a:accent5>
      <a:accent6>
        <a:srgbClr val="B90000"/>
      </a:accent6>
      <a:hlink>
        <a:srgbClr val="0099FF"/>
      </a:hlink>
      <a:folHlink>
        <a:srgbClr val="66CCFF"/>
      </a:folHlink>
    </a:clrScheme>
    <a:fontScheme name="Firework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works 7">
        <a:dk1>
          <a:srgbClr val="A50021"/>
        </a:dk1>
        <a:lt1>
          <a:srgbClr val="FFFFFF"/>
        </a:lt1>
        <a:dk2>
          <a:srgbClr val="FFFFFF"/>
        </a:dk2>
        <a:lt2>
          <a:srgbClr val="C27474"/>
        </a:lt2>
        <a:accent1>
          <a:srgbClr val="A50021"/>
        </a:accent1>
        <a:accent2>
          <a:srgbClr val="D19FA6"/>
        </a:accent2>
        <a:accent3>
          <a:srgbClr val="FFFFFF"/>
        </a:accent3>
        <a:accent4>
          <a:srgbClr val="8C001B"/>
        </a:accent4>
        <a:accent5>
          <a:srgbClr val="CFAAAB"/>
        </a:accent5>
        <a:accent6>
          <a:srgbClr val="BD9096"/>
        </a:accent6>
        <a:hlink>
          <a:srgbClr val="A50021"/>
        </a:hlink>
        <a:folHlink>
          <a:srgbClr val="FE1F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works 8">
        <a:dk1>
          <a:srgbClr val="A50021"/>
        </a:dk1>
        <a:lt1>
          <a:srgbClr val="FFFFFF"/>
        </a:lt1>
        <a:dk2>
          <a:srgbClr val="FFFFFF"/>
        </a:dk2>
        <a:lt2>
          <a:srgbClr val="C27474"/>
        </a:lt2>
        <a:accent1>
          <a:srgbClr val="772F3B"/>
        </a:accent1>
        <a:accent2>
          <a:srgbClr val="D19FA6"/>
        </a:accent2>
        <a:accent3>
          <a:srgbClr val="FFFFFF"/>
        </a:accent3>
        <a:accent4>
          <a:srgbClr val="8C001B"/>
        </a:accent4>
        <a:accent5>
          <a:srgbClr val="BDADAF"/>
        </a:accent5>
        <a:accent6>
          <a:srgbClr val="BD9096"/>
        </a:accent6>
        <a:hlink>
          <a:srgbClr val="A50021"/>
        </a:hlink>
        <a:folHlink>
          <a:srgbClr val="FE1F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works 9">
        <a:dk1>
          <a:srgbClr val="000099"/>
        </a:dk1>
        <a:lt1>
          <a:srgbClr val="FFFFFF"/>
        </a:lt1>
        <a:dk2>
          <a:srgbClr val="FFFFFF"/>
        </a:dk2>
        <a:lt2>
          <a:srgbClr val="99CCFF"/>
        </a:lt2>
        <a:accent1>
          <a:srgbClr val="0099CC"/>
        </a:accent1>
        <a:accent2>
          <a:srgbClr val="CC0000"/>
        </a:accent2>
        <a:accent3>
          <a:srgbClr val="FFFFFF"/>
        </a:accent3>
        <a:accent4>
          <a:srgbClr val="000082"/>
        </a:accent4>
        <a:accent5>
          <a:srgbClr val="AACAE2"/>
        </a:accent5>
        <a:accent6>
          <a:srgbClr val="B90000"/>
        </a:accent6>
        <a:hlink>
          <a:srgbClr val="00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for report on state</Template>
  <TotalTime>530</TotalTime>
  <Words>353</Words>
  <Application>Microsoft Office PowerPoint</Application>
  <PresentationFormat>On-screen Show (4:3)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 Black</vt:lpstr>
      <vt:lpstr>Bahnschrift</vt:lpstr>
      <vt:lpstr>Bahnschrift SemiBold</vt:lpstr>
      <vt:lpstr>Century Gothic</vt:lpstr>
      <vt:lpstr>Footlight MT Light</vt:lpstr>
      <vt:lpstr>Ravie</vt:lpstr>
      <vt:lpstr>Times New Roman</vt:lpstr>
      <vt:lpstr>Wingdings</vt:lpstr>
      <vt:lpstr>Presentation for report on state</vt:lpstr>
      <vt:lpstr>Extension, Revitalization &amp; Mentoring   </vt:lpstr>
      <vt:lpstr> Extension &amp; Revitalization</vt:lpstr>
      <vt:lpstr>Extension &amp; Revitalization </vt:lpstr>
      <vt:lpstr>  </vt:lpstr>
      <vt:lpstr>Welcome to our newest Auxiliary- Marianna #12096  Instituted July 11, 2024 </vt:lpstr>
      <vt:lpstr>Mentoring</vt:lpstr>
      <vt:lpstr> </vt:lpstr>
      <vt:lpstr>Listen to All your members</vt:lpstr>
      <vt:lpstr> </vt:lpstr>
      <vt:lpstr>Bullies &amp; Rhinos should not be a part of your Auxiliary</vt:lpstr>
      <vt:lpstr>Thanks to Everyone that has Mentored an Auxiliary Member!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Mentoring for Leadership</dc:title>
  <dc:creator>PC</dc:creator>
  <cp:lastModifiedBy>Lee McDermott</cp:lastModifiedBy>
  <cp:revision>45</cp:revision>
  <cp:lastPrinted>2001-06-01T13:12:48Z</cp:lastPrinted>
  <dcterms:created xsi:type="dcterms:W3CDTF">2021-01-16T02:12:28Z</dcterms:created>
  <dcterms:modified xsi:type="dcterms:W3CDTF">2024-08-15T22:17:04Z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TC010183741033</vt:lpwstr>
  </property>
</Properties>
</file>